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70"/>
  </p:notesMasterIdLst>
  <p:handoutMasterIdLst>
    <p:handoutMasterId r:id="rId71"/>
  </p:handoutMasterIdLst>
  <p:sldIdLst>
    <p:sldId id="256" r:id="rId3"/>
    <p:sldId id="268" r:id="rId4"/>
    <p:sldId id="380" r:id="rId5"/>
    <p:sldId id="482" r:id="rId6"/>
    <p:sldId id="483" r:id="rId7"/>
    <p:sldId id="484" r:id="rId8"/>
    <p:sldId id="485" r:id="rId9"/>
    <p:sldId id="486" r:id="rId10"/>
    <p:sldId id="487" r:id="rId11"/>
    <p:sldId id="488" r:id="rId12"/>
    <p:sldId id="489" r:id="rId13"/>
    <p:sldId id="502" r:id="rId14"/>
    <p:sldId id="503" r:id="rId15"/>
    <p:sldId id="504" r:id="rId16"/>
    <p:sldId id="505" r:id="rId17"/>
    <p:sldId id="506" r:id="rId18"/>
    <p:sldId id="507" r:id="rId19"/>
    <p:sldId id="508" r:id="rId20"/>
    <p:sldId id="509" r:id="rId21"/>
    <p:sldId id="510" r:id="rId22"/>
    <p:sldId id="511" r:id="rId23"/>
    <p:sldId id="512" r:id="rId24"/>
    <p:sldId id="513" r:id="rId25"/>
    <p:sldId id="466" r:id="rId26"/>
    <p:sldId id="467" r:id="rId27"/>
    <p:sldId id="468" r:id="rId28"/>
    <p:sldId id="469" r:id="rId29"/>
    <p:sldId id="470" r:id="rId30"/>
    <p:sldId id="426" r:id="rId31"/>
    <p:sldId id="447" r:id="rId32"/>
    <p:sldId id="448" r:id="rId33"/>
    <p:sldId id="449" r:id="rId34"/>
    <p:sldId id="399" r:id="rId35"/>
    <p:sldId id="400" r:id="rId36"/>
    <p:sldId id="402" r:id="rId37"/>
    <p:sldId id="471" r:id="rId38"/>
    <p:sldId id="436" r:id="rId39"/>
    <p:sldId id="475" r:id="rId40"/>
    <p:sldId id="474" r:id="rId41"/>
    <p:sldId id="473" r:id="rId42"/>
    <p:sldId id="479" r:id="rId43"/>
    <p:sldId id="382" r:id="rId44"/>
    <p:sldId id="407" r:id="rId45"/>
    <p:sldId id="408" r:id="rId46"/>
    <p:sldId id="440" r:id="rId47"/>
    <p:sldId id="443" r:id="rId48"/>
    <p:sldId id="446" r:id="rId49"/>
    <p:sldId id="445" r:id="rId50"/>
    <p:sldId id="444" r:id="rId51"/>
    <p:sldId id="450" r:id="rId52"/>
    <p:sldId id="451" r:id="rId53"/>
    <p:sldId id="452" r:id="rId54"/>
    <p:sldId id="453" r:id="rId55"/>
    <p:sldId id="454" r:id="rId56"/>
    <p:sldId id="456" r:id="rId57"/>
    <p:sldId id="455" r:id="rId58"/>
    <p:sldId id="457" r:id="rId59"/>
    <p:sldId id="458" r:id="rId60"/>
    <p:sldId id="459" r:id="rId61"/>
    <p:sldId id="460" r:id="rId62"/>
    <p:sldId id="461" r:id="rId63"/>
    <p:sldId id="462" r:id="rId64"/>
    <p:sldId id="463" r:id="rId65"/>
    <p:sldId id="464" r:id="rId66"/>
    <p:sldId id="465" r:id="rId67"/>
    <p:sldId id="514" r:id="rId68"/>
    <p:sldId id="379" r:id="rId69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82300" autoAdjust="0"/>
  </p:normalViewPr>
  <p:slideViewPr>
    <p:cSldViewPr>
      <p:cViewPr varScale="1">
        <p:scale>
          <a:sx n="131" d="100"/>
          <a:sy n="131" d="100"/>
        </p:scale>
        <p:origin x="79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306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40AA0-DB99-4CA9-962C-90D09227217F}" type="datetimeFigureOut">
              <a:rPr lang="de-DE" smtClean="0"/>
              <a:t>22.05.2023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4F33E-548A-412F-886A-D135547E33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381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34F6E-75A8-4034-B3E7-CE03D95A1408}" type="datetimeFigureOut">
              <a:rPr lang="de-DE" smtClean="0"/>
              <a:t>22.05.2023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4DF65-8D71-4EEF-8B2A-BFE247562D0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6538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MediaWiki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de.wikipedia.org/wiki/Wikidata" TargetMode="External"/><Relationship Id="rId4" Type="http://schemas.openxmlformats.org/officeDocument/2006/relationships/hyperlink" Target="https://de.wikipedia.org/wiki/Wissensdatenbank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4DF65-8D71-4EEF-8B2A-BFE247562D0D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4368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4DF65-8D71-4EEF-8B2A-BFE247562D0D}" type="slidenum">
              <a:rPr lang="de-DE" smtClean="0"/>
              <a:t>67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051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4DF65-8D71-4EEF-8B2A-BFE247562D0D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844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4DF65-8D71-4EEF-8B2A-BFE247562D0D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766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4DF65-8D71-4EEF-8B2A-BFE247562D0D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2042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4DF65-8D71-4EEF-8B2A-BFE247562D0D}" type="slidenum">
              <a:rPr lang="de-DE" smtClean="0"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8766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4DF65-8D71-4EEF-8B2A-BFE247562D0D}" type="slidenum">
              <a:rPr lang="de-DE" smtClean="0"/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9350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Projektleitung: DNB; das Handbuch wird kooperativ von den Partnerinstitutionen des DACH-Raums erstellt. </a:t>
            </a:r>
          </a:p>
          <a:p>
            <a:endParaRPr lang="de-DE" baseline="0" dirty="0" smtClean="0"/>
          </a:p>
          <a:p>
            <a:r>
              <a:rPr lang="de-DE" baseline="0" dirty="0" smtClean="0"/>
              <a:t>Nicht praxistauglich: erläutere ich später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4DF65-8D71-4EEF-8B2A-BFE247562D0D}" type="slidenum">
              <a:rPr lang="de-DE" smtClean="0"/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2925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Vorteil Wiki: Alle Partnerinstitutionen können an der </a:t>
            </a:r>
            <a:r>
              <a:rPr lang="de-DE" dirty="0" err="1" smtClean="0"/>
              <a:t>Wikiseite</a:t>
            </a:r>
            <a:r>
              <a:rPr lang="de-DE" dirty="0" smtClean="0"/>
              <a:t> gemeinsam arbeiten</a:t>
            </a:r>
          </a:p>
          <a:p>
            <a:endParaRPr lang="de-DE" dirty="0" smtClean="0"/>
          </a:p>
          <a:p>
            <a:r>
              <a:rPr lang="de-DE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Wikibase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ist eine Sammlung von Erweiterungen für die 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MediaWiki"/>
              </a:rPr>
              <a:t>MediaWiki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-Software, die für die 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Wissensdatenbank"/>
              </a:rPr>
              <a:t>Wissensdatenbank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Wikidata"/>
              </a:rPr>
              <a:t>Wikidata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entwickelt wurde und es ermöglicht, strukturierte Daten abzulegen, zu verwalten und abzurufen.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RT Monografien z. B.</a:t>
            </a:r>
            <a:r>
              <a:rPr lang="de-DE" baseline="0" dirty="0" smtClean="0"/>
              <a:t> Mehrteilige Monografien </a:t>
            </a:r>
          </a:p>
          <a:p>
            <a:endParaRPr lang="de-DE" baseline="0" dirty="0" smtClean="0"/>
          </a:p>
          <a:p>
            <a:r>
              <a:rPr lang="de-DE" baseline="0" dirty="0" smtClean="0"/>
              <a:t>Auf die einzelnen Teile gehe ich in den nächsten Folien genauer ein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4DF65-8D71-4EEF-8B2A-BFE247562D0D}" type="slidenum">
              <a:rPr lang="de-DE" smtClean="0"/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5304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4DF65-8D71-4EEF-8B2A-BFE247562D0D}" type="slidenum">
              <a:rPr lang="de-DE" smtClean="0"/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164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90" y="2133600"/>
            <a:ext cx="7921625" cy="1295400"/>
          </a:xfrm>
          <a:prstGeom prst="rect">
            <a:avLst/>
          </a:prstGeom>
        </p:spPr>
        <p:txBody>
          <a:bodyPr tIns="46800" bIns="45720"/>
          <a:lstStyle>
            <a:lvl1pPr>
              <a:defRPr sz="2500"/>
            </a:lvl1pPr>
          </a:lstStyle>
          <a:p>
            <a:pPr lvl="0"/>
            <a:r>
              <a:rPr lang="de-DE" altLang="de-DE" noProof="0" dirty="0" smtClean="0"/>
              <a:t>Titelmasterformat durch Klicken bearbeiten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90" y="3573464"/>
            <a:ext cx="7921625" cy="79216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de-DE" altLang="de-DE" noProof="0" dirty="0" smtClean="0"/>
              <a:t>Formatvorlage des Untertitelmasters durch Klicken bearbeiten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11190" y="6524626"/>
            <a:ext cx="792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ZDB-Anwendertreffen 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F091-4F8B-47F0-B2F6-E8E4EF7BD5A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81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ZDB-Anwendertreffen 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F091-4F8B-47F0-B2F6-E8E4EF7BD5A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5027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ZDB-Anwendertreffen 2022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F091-4F8B-47F0-B2F6-E8E4EF7BD5A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0565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ZDB-Anwendertreffen 2022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F091-4F8B-47F0-B2F6-E8E4EF7BD5A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1455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ZDB-Anwendertreffen 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F091-4F8B-47F0-B2F6-E8E4EF7BD5A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8016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ZDB-Anwendertreffen 2022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F091-4F8B-47F0-B2F6-E8E4EF7BD5A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8666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ZDB-Anwendertreffen 2022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F091-4F8B-47F0-B2F6-E8E4EF7BD5A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3746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ZDB-Anwendertreffen 2022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F091-4F8B-47F0-B2F6-E8E4EF7BD5A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5282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ZDB-Anwendertreffen 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F091-4F8B-47F0-B2F6-E8E4EF7BD5A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9481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ZDB-Anwendertreffen 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F091-4F8B-47F0-B2F6-E8E4EF7BD5A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8884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476251"/>
            <a:ext cx="5689600" cy="7924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718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476251"/>
            <a:ext cx="5689600" cy="7924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90" y="1527937"/>
            <a:ext cx="7921625" cy="478078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596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928" y="3429000"/>
            <a:ext cx="7920000" cy="1362076"/>
          </a:xfrm>
          <a:prstGeom prst="rect">
            <a:avLst/>
          </a:prstGeom>
        </p:spPr>
        <p:txBody>
          <a:bodyPr/>
          <a:lstStyle>
            <a:lvl1pPr algn="l">
              <a:defRPr sz="2500" b="1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1450" y="1614348"/>
            <a:ext cx="7921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6687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476251"/>
            <a:ext cx="5689600" cy="7924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188" y="1527811"/>
            <a:ext cx="3884612" cy="4752786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2" y="1527809"/>
            <a:ext cx="3884613" cy="4752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128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478140"/>
            <a:ext cx="5688000" cy="7905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1450" y="1527811"/>
            <a:ext cx="3884400" cy="965086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1450" y="2492896"/>
            <a:ext cx="3884400" cy="363326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27811"/>
            <a:ext cx="3884400" cy="965086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492896"/>
            <a:ext cx="3884400" cy="363326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8156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476251"/>
            <a:ext cx="5689600" cy="7924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18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04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ZDB-Anwendertreffen 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F091-4F8B-47F0-B2F6-E8E4EF7BD5A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224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11190" y="6524626"/>
            <a:ext cx="792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611190" y="1268700"/>
            <a:ext cx="792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0" name="Datumsplatzhalter 4"/>
          <p:cNvSpPr txBox="1">
            <a:spLocks/>
          </p:cNvSpPr>
          <p:nvPr/>
        </p:nvSpPr>
        <p:spPr>
          <a:xfrm>
            <a:off x="5940425" y="6525344"/>
            <a:ext cx="1295400" cy="217488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endParaRPr lang="de-DE" altLang="de-DE" sz="1000" dirty="0">
              <a:latin typeface="+mj-lt"/>
            </a:endParaRPr>
          </a:p>
        </p:txBody>
      </p:sp>
      <p:sp>
        <p:nvSpPr>
          <p:cNvPr id="11" name="Fußzeilenplatzhalter 5"/>
          <p:cNvSpPr txBox="1">
            <a:spLocks/>
          </p:cNvSpPr>
          <p:nvPr/>
        </p:nvSpPr>
        <p:spPr>
          <a:xfrm>
            <a:off x="611188" y="6525344"/>
            <a:ext cx="2665412" cy="217488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de-DE" altLang="de-DE" sz="1000" dirty="0" smtClean="0">
                <a:latin typeface="+mj-lt"/>
              </a:rPr>
              <a:t>ZDB-Anwendertreffen 2023</a:t>
            </a:r>
            <a:endParaRPr lang="de-DE" altLang="de-DE" sz="1000" dirty="0">
              <a:latin typeface="+mj-lt"/>
            </a:endParaRPr>
          </a:p>
        </p:txBody>
      </p:sp>
      <p:sp>
        <p:nvSpPr>
          <p:cNvPr id="12" name="Foliennummernplatzhalter 6"/>
          <p:cNvSpPr txBox="1">
            <a:spLocks/>
          </p:cNvSpPr>
          <p:nvPr/>
        </p:nvSpPr>
        <p:spPr>
          <a:xfrm>
            <a:off x="7667625" y="6525344"/>
            <a:ext cx="865188" cy="217488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r>
              <a:rPr lang="de-DE" altLang="de-DE" sz="1000" dirty="0" smtClean="0">
                <a:latin typeface="+mj-lt"/>
              </a:rPr>
              <a:t>Seite </a:t>
            </a:r>
            <a:fld id="{7992CBB8-5A72-42F9-BEEB-E9FDD427B0DF}" type="slidenum">
              <a:rPr lang="de-DE" altLang="de-DE" sz="1000" smtClean="0">
                <a:latin typeface="+mj-lt"/>
              </a:rPr>
              <a:pPr algn="r"/>
              <a:t>‹Nr.›</a:t>
            </a:fld>
            <a:endParaRPr lang="de-DE" altLang="de-DE" sz="1000" dirty="0">
              <a:latin typeface="+mj-lt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40" y="543662"/>
            <a:ext cx="2304000" cy="6530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algn="l" rtl="0" eaLnBrk="1" fontAlgn="base" hangingPunct="1">
        <a:spcBef>
          <a:spcPct val="1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1" fontAlgn="base" hangingPunct="1">
        <a:spcBef>
          <a:spcPct val="10000"/>
        </a:spcBef>
        <a:spcAft>
          <a:spcPct val="0"/>
        </a:spcAft>
        <a:buSzPct val="9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2pPr>
      <a:lvl3pPr marL="358775" indent="-177800" algn="l" rtl="0" eaLnBrk="1" fontAlgn="base" hangingPunct="1">
        <a:spcBef>
          <a:spcPct val="10000"/>
        </a:spcBef>
        <a:spcAft>
          <a:spcPct val="0"/>
        </a:spcAft>
        <a:buFont typeface="Arial" pitchFamily="34" charset="0"/>
        <a:buChar char="‒"/>
        <a:defRPr sz="1600">
          <a:solidFill>
            <a:schemeClr val="tx1"/>
          </a:solidFill>
          <a:latin typeface="+mn-lt"/>
          <a:cs typeface="+mn-cs"/>
        </a:defRPr>
      </a:lvl3pPr>
      <a:lvl4pPr marL="538163" indent="-177800" algn="l" rtl="0" eaLnBrk="1" fontAlgn="base" hangingPunct="1">
        <a:spcBef>
          <a:spcPct val="10000"/>
        </a:spcBef>
        <a:spcAft>
          <a:spcPct val="0"/>
        </a:spcAft>
        <a:buSzPct val="9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717550" indent="-177800" algn="l" rtl="0" eaLnBrk="1" fontAlgn="base" hangingPunct="1">
        <a:spcBef>
          <a:spcPct val="10000"/>
        </a:spcBef>
        <a:spcAft>
          <a:spcPct val="0"/>
        </a:spcAft>
        <a:buFont typeface="Arial" pitchFamily="34" charset="0"/>
        <a:buChar char="‒"/>
        <a:defRPr sz="1600">
          <a:solidFill>
            <a:schemeClr val="tx1"/>
          </a:solidFill>
          <a:latin typeface="+mn-lt"/>
          <a:cs typeface="+mn-cs"/>
        </a:defRPr>
      </a:lvl5pPr>
      <a:lvl6pPr marL="1174750" indent="-177800" algn="l" rtl="0" eaLnBrk="1" fontAlgn="base" hangingPunct="1">
        <a:spcBef>
          <a:spcPct val="10000"/>
        </a:spcBef>
        <a:spcAft>
          <a:spcPct val="0"/>
        </a:spcAft>
        <a:buFont typeface="Arial" pitchFamily="34" charset="0"/>
        <a:buChar char="‒"/>
        <a:defRPr sz="1500">
          <a:solidFill>
            <a:schemeClr val="tx1"/>
          </a:solidFill>
          <a:latin typeface="+mn-lt"/>
          <a:cs typeface="+mn-cs"/>
        </a:defRPr>
      </a:lvl6pPr>
      <a:lvl7pPr marL="1631950" indent="-177800" algn="l" rtl="0" eaLnBrk="1" fontAlgn="base" hangingPunct="1">
        <a:spcBef>
          <a:spcPct val="10000"/>
        </a:spcBef>
        <a:spcAft>
          <a:spcPct val="0"/>
        </a:spcAft>
        <a:buFont typeface="Arial" pitchFamily="34" charset="0"/>
        <a:buChar char="‒"/>
        <a:defRPr sz="1500">
          <a:solidFill>
            <a:schemeClr val="tx1"/>
          </a:solidFill>
          <a:latin typeface="+mn-lt"/>
          <a:cs typeface="+mn-cs"/>
        </a:defRPr>
      </a:lvl7pPr>
      <a:lvl8pPr marL="2089150" indent="-177800" algn="l" rtl="0" eaLnBrk="1" fontAlgn="base" hangingPunct="1">
        <a:spcBef>
          <a:spcPct val="10000"/>
        </a:spcBef>
        <a:spcAft>
          <a:spcPct val="0"/>
        </a:spcAft>
        <a:buFont typeface="Arial" pitchFamily="34" charset="0"/>
        <a:buChar char="‒"/>
        <a:defRPr sz="1500">
          <a:solidFill>
            <a:schemeClr val="tx1"/>
          </a:solidFill>
          <a:latin typeface="+mn-lt"/>
          <a:cs typeface="+mn-cs"/>
        </a:defRPr>
      </a:lvl8pPr>
      <a:lvl9pPr marL="2546350" indent="-177800" algn="l" rtl="0" eaLnBrk="1" fontAlgn="base" hangingPunct="1">
        <a:spcBef>
          <a:spcPct val="10000"/>
        </a:spcBef>
        <a:spcAft>
          <a:spcPct val="0"/>
        </a:spcAft>
        <a:buFont typeface="Arial" pitchFamily="34" charset="0"/>
        <a:buChar char="‒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ZDB-Anwendertreffen 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2F091-4F8B-47F0-B2F6-E8E4EF7BD5A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776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b.org/" TargetMode="External"/><Relationship Id="rId2" Type="http://schemas.openxmlformats.org/officeDocument/2006/relationships/hyperlink" Target="mailto:info@gokb.or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okb.org/gokb-ui/#/kbart-validator" TargetMode="External"/><Relationship Id="rId5" Type="http://schemas.openxmlformats.org/officeDocument/2006/relationships/hyperlink" Target="https://gokbt.gbv.de/gokb-ui/" TargetMode="External"/><Relationship Id="rId4" Type="http://schemas.openxmlformats.org/officeDocument/2006/relationships/hyperlink" Target="https://gokb.org/gokb-ui/#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katja.jana@sbb.spk-berlin.de" TargetMode="External"/><Relationship Id="rId2" Type="http://schemas.openxmlformats.org/officeDocument/2006/relationships/hyperlink" Target="https://sigel.staatsbibliothek-berlin.de/aenderungen-mitteilen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johann.rolschewski@sbb.spk-berlin.de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-de.oclc.org/WorldCat/WorldCat_registry/Configure_deep_links/Configure_links_to_your_online_catalog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g-systemlandschaft.de" TargetMode="External"/><Relationship Id="rId2" Type="http://schemas.openxmlformats.org/officeDocument/2006/relationships/hyperlink" Target="https://ag-systemlandschaft.de/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/>
              <a:t>ZDB-Anwendertreffen am </a:t>
            </a:r>
            <a:r>
              <a:rPr lang="de-DE" altLang="de-DE" dirty="0" smtClean="0"/>
              <a:t>25. Mai 2023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b="0" dirty="0" err="1" smtClean="0"/>
              <a:t>BiblioCon</a:t>
            </a:r>
            <a:r>
              <a:rPr lang="de-DE" altLang="de-DE" b="0" dirty="0" smtClean="0"/>
              <a:t> in Hannover</a:t>
            </a:r>
            <a:endParaRPr lang="de-DE" b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4019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33A9D-7A84-4A70-9CFC-AFA2A14CF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90" y="2133600"/>
            <a:ext cx="7921625" cy="792162"/>
          </a:xfrm>
        </p:spPr>
        <p:txBody>
          <a:bodyPr/>
          <a:lstStyle/>
          <a:p>
            <a:r>
              <a:rPr lang="de-DE" dirty="0"/>
              <a:t>Infos &amp; Kontakt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C29D040-FDF9-4A7C-9B3D-F41D8E02B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185" y="2925762"/>
            <a:ext cx="7921625" cy="79216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monatliche </a:t>
            </a:r>
            <a:r>
              <a:rPr lang="de-DE" sz="1600" dirty="0" err="1"/>
              <a:t>GOKb</a:t>
            </a:r>
            <a:r>
              <a:rPr lang="de-DE" sz="1600" dirty="0"/>
              <a:t>-Infostunde:</a:t>
            </a:r>
          </a:p>
          <a:p>
            <a:pPr lvl="2"/>
            <a:r>
              <a:rPr lang="de-DE" dirty="0"/>
              <a:t>immer am 1. Montag des Monats von 15-16 Uhr</a:t>
            </a:r>
          </a:p>
          <a:p>
            <a:pPr lvl="2"/>
            <a:r>
              <a:rPr lang="de-DE" dirty="0"/>
              <a:t>nächste Info-Stunde findet am 05.06.2023 statt</a:t>
            </a:r>
          </a:p>
          <a:p>
            <a:pPr lvl="3"/>
            <a:r>
              <a:rPr lang="de-DE" dirty="0"/>
              <a:t>Thema: Datenbanken in der </a:t>
            </a:r>
            <a:r>
              <a:rPr lang="de-DE" dirty="0" err="1"/>
              <a:t>GOKb</a:t>
            </a:r>
            <a:endParaRPr lang="de-DE" dirty="0"/>
          </a:p>
          <a:p>
            <a:pPr lvl="3"/>
            <a:r>
              <a:rPr lang="de-DE" dirty="0"/>
              <a:t>wenn Sie teilnehmen möchten, dann schreiben Sie uns gern eine E-Mail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E-Mail: </a:t>
            </a:r>
            <a:r>
              <a:rPr lang="de-DE" sz="1600" u="sng" dirty="0">
                <a:hlinkClick r:id="rId2"/>
              </a:rPr>
              <a:t>info@gokb.org</a:t>
            </a:r>
            <a:endParaRPr lang="de-DE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Webseite: </a:t>
            </a:r>
            <a:r>
              <a:rPr lang="de-DE" sz="1600" u="sng" dirty="0">
                <a:hlinkClick r:id="rId3"/>
              </a:rPr>
              <a:t>www.gokb.org</a:t>
            </a:r>
            <a:endParaRPr lang="de-DE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weitere Links:</a:t>
            </a:r>
          </a:p>
          <a:p>
            <a:pPr lvl="2"/>
            <a:r>
              <a:rPr lang="de-DE" u="sng" dirty="0">
                <a:hlinkClick r:id="rId4"/>
              </a:rPr>
              <a:t>https://gokb.org/gokb-ui/</a:t>
            </a:r>
            <a:r>
              <a:rPr lang="de-DE" dirty="0"/>
              <a:t> - </a:t>
            </a:r>
            <a:r>
              <a:rPr lang="de-DE" dirty="0" err="1"/>
              <a:t>GOKb</a:t>
            </a:r>
            <a:r>
              <a:rPr lang="de-DE" dirty="0"/>
              <a:t> Produktiv</a:t>
            </a:r>
          </a:p>
          <a:p>
            <a:pPr lvl="2"/>
            <a:r>
              <a:rPr lang="de-DE" u="sng" dirty="0">
                <a:hlinkClick r:id="rId5"/>
              </a:rPr>
              <a:t>https://gokbt.gbv.de/gokb-ui/</a:t>
            </a:r>
            <a:r>
              <a:rPr lang="de-DE" dirty="0"/>
              <a:t> - </a:t>
            </a:r>
            <a:r>
              <a:rPr lang="de-DE" dirty="0" err="1"/>
              <a:t>GOKb</a:t>
            </a:r>
            <a:r>
              <a:rPr lang="de-DE" dirty="0"/>
              <a:t> Test</a:t>
            </a:r>
          </a:p>
          <a:p>
            <a:pPr lvl="2"/>
            <a:r>
              <a:rPr lang="de-DE" u="sng" dirty="0">
                <a:hlinkClick r:id="rId6"/>
              </a:rPr>
              <a:t>https://gokb.org/gokb-ui/#/kbart-validator</a:t>
            </a:r>
            <a:r>
              <a:rPr lang="de-DE" dirty="0"/>
              <a:t> - KBART-</a:t>
            </a:r>
            <a:r>
              <a:rPr lang="de-DE" dirty="0" err="1"/>
              <a:t>Validator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6924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33A9D-7A84-4A70-9CFC-AFA2A14CF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90" y="2133600"/>
            <a:ext cx="7921625" cy="792162"/>
          </a:xfrm>
        </p:spPr>
        <p:txBody>
          <a:bodyPr/>
          <a:lstStyle/>
          <a:p>
            <a:r>
              <a:rPr lang="de-DE" sz="2800" dirty="0" smtClean="0"/>
              <a:t>Weitere </a:t>
            </a:r>
            <a:r>
              <a:rPr lang="de-DE" sz="2800" dirty="0" err="1"/>
              <a:t>GOKb</a:t>
            </a:r>
            <a:r>
              <a:rPr lang="de-DE" sz="2800" dirty="0"/>
              <a:t> Termine auf der </a:t>
            </a:r>
            <a:r>
              <a:rPr lang="de-DE" sz="2800" dirty="0" err="1"/>
              <a:t>BiblioCON</a:t>
            </a:r>
            <a:r>
              <a:rPr lang="de-DE" sz="2800" dirty="0"/>
              <a:t/>
            </a:r>
            <a:br>
              <a:rPr lang="de-DE" sz="2800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C29D040-FDF9-4A7C-9B3D-F41D8E02B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185" y="2925762"/>
            <a:ext cx="7921625" cy="792162"/>
          </a:xfrm>
        </p:spPr>
        <p:txBody>
          <a:bodyPr/>
          <a:lstStyle/>
          <a:p>
            <a:pPr marL="180975" lvl="2" indent="0">
              <a:buNone/>
            </a:pPr>
            <a:r>
              <a:rPr lang="de-DE" dirty="0" smtClean="0"/>
              <a:t>Gestern, Mittwoch</a:t>
            </a:r>
            <a:r>
              <a:rPr lang="de-DE" dirty="0"/>
              <a:t>, 24.05. </a:t>
            </a:r>
            <a:r>
              <a:rPr lang="de-DE" dirty="0" err="1"/>
              <a:t>GOKb</a:t>
            </a:r>
            <a:r>
              <a:rPr lang="de-DE" dirty="0"/>
              <a:t> &amp; FOLIO - Neue Möglichkeiten für die Verwaltung </a:t>
            </a:r>
            <a:r>
              <a:rPr lang="de-DE" dirty="0" smtClean="0"/>
              <a:t>elektronischer </a:t>
            </a:r>
            <a:r>
              <a:rPr lang="de-DE" dirty="0"/>
              <a:t>Ressourcen</a:t>
            </a:r>
          </a:p>
          <a:p>
            <a:pPr lvl="3"/>
            <a:r>
              <a:rPr lang="de-DE" dirty="0"/>
              <a:t>Roter Saal, 15:00 - 15:30 (Panel: FOLIO in Produktion)</a:t>
            </a:r>
          </a:p>
          <a:p>
            <a:pPr marL="180975" lvl="2" indent="0">
              <a:buNone/>
            </a:pPr>
            <a:endParaRPr lang="de-DE" dirty="0"/>
          </a:p>
          <a:p>
            <a:pPr marL="180975" lvl="2" indent="0">
              <a:buNone/>
            </a:pPr>
            <a:r>
              <a:rPr lang="de-DE" dirty="0" smtClean="0"/>
              <a:t>Morgen, Freitag</a:t>
            </a:r>
            <a:r>
              <a:rPr lang="de-DE" dirty="0"/>
              <a:t>, 26.05. Hands-on-Lab “Workflows für die Paketverwaltung mit der Global Open </a:t>
            </a:r>
            <a:r>
              <a:rPr lang="de-DE" dirty="0" err="1"/>
              <a:t>Knowledgebase</a:t>
            </a:r>
            <a:r>
              <a:rPr lang="de-DE" dirty="0"/>
              <a:t> (</a:t>
            </a:r>
            <a:r>
              <a:rPr lang="de-DE" dirty="0" err="1"/>
              <a:t>GOKb</a:t>
            </a:r>
            <a:r>
              <a:rPr lang="de-DE" dirty="0"/>
              <a:t>), </a:t>
            </a:r>
          </a:p>
          <a:p>
            <a:pPr lvl="3"/>
            <a:r>
              <a:rPr lang="de-DE" dirty="0"/>
              <a:t>Konferenzraum 16, 09:00-11:00 Uhr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4632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400" dirty="0"/>
              <a:t>EZB-ZDB-Kooperation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1600" dirty="0"/>
              <a:t>Silke Weisheit / EZB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572BEF0-2C01-7E3B-EBB2-F8F94DF29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94" y="548680"/>
            <a:ext cx="3600400" cy="54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06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dirty="0"/>
              <a:t>Gemeinsame Dienste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Journals Online &amp; Print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Gemeinsamer Datenlieferdienst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EZB-ZDB-Mailingliste (</a:t>
            </a:r>
            <a:r>
              <a:rPr lang="de-DE" sz="2400" dirty="0" err="1"/>
              <a:t>ezb-zdb-dienste@lists.dnb.de</a:t>
            </a:r>
            <a:r>
              <a:rPr lang="de-DE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/>
          </a:p>
          <a:p>
            <a:r>
              <a:rPr lang="de-DE" sz="2400" b="1" dirty="0"/>
              <a:t>Gemeinsame Aktivitäten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AG Systemlandschaft E-Ressourcen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ZDB im EZB-DBIS-Beirat vertreten</a:t>
            </a:r>
          </a:p>
          <a:p>
            <a:endParaRPr lang="de-DE" sz="2400" dirty="0"/>
          </a:p>
          <a:p>
            <a:endParaRPr lang="de-DE" sz="2400" dirty="0"/>
          </a:p>
          <a:p>
            <a:pPr marL="285750" indent="-285750">
              <a:buFontTx/>
              <a:buChar char="-"/>
            </a:pPr>
            <a:endParaRPr lang="de-DE" sz="2400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AB2583D-C53B-BDF1-0687-B7F4C628A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94" y="548680"/>
            <a:ext cx="3600400" cy="54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00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dirty="0"/>
              <a:t>Journals Online &amp; Print</a:t>
            </a:r>
          </a:p>
          <a:p>
            <a:endParaRPr lang="de-D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2200" dirty="0"/>
              <a:t> JOP ist ein </a:t>
            </a:r>
            <a:r>
              <a:rPr lang="de-DE" altLang="de-DE" sz="2200" dirty="0" err="1"/>
              <a:t>Linkresolver</a:t>
            </a:r>
            <a:r>
              <a:rPr lang="de-DE" altLang="de-DE" sz="2200" dirty="0"/>
              <a:t>, der </a:t>
            </a:r>
          </a:p>
          <a:p>
            <a:pPr marL="971550" lvl="1" indent="-342900"/>
            <a:r>
              <a:rPr lang="de-DE" altLang="de-DE" sz="1900" dirty="0"/>
              <a:t>die </a:t>
            </a:r>
            <a:r>
              <a:rPr lang="de-DE" altLang="de-DE" sz="1900" b="1" dirty="0"/>
              <a:t>Verfügbarkeit</a:t>
            </a:r>
            <a:r>
              <a:rPr lang="de-DE" altLang="de-DE" sz="1900" dirty="0"/>
              <a:t> von Zeitschriften und Artikel prüft und </a:t>
            </a:r>
          </a:p>
          <a:p>
            <a:pPr marL="971550" lvl="1" indent="-342900"/>
            <a:r>
              <a:rPr lang="de-DE" altLang="de-DE" sz="1900" dirty="0"/>
              <a:t>ihre Zugriffsmöglichkeiten </a:t>
            </a:r>
            <a:r>
              <a:rPr lang="de-DE" altLang="de-DE" sz="1900" b="1" dirty="0"/>
              <a:t>zum Inhalt </a:t>
            </a:r>
            <a:r>
              <a:rPr lang="de-DE" altLang="de-DE" sz="1900" dirty="0"/>
              <a:t>bietet (z.B. Link zum Volltext, Standortangabe)</a:t>
            </a:r>
          </a:p>
          <a:p>
            <a:pPr marL="971550" lvl="1" indent="-342900"/>
            <a:r>
              <a:rPr lang="de-DE" sz="1900" dirty="0"/>
              <a:t>Verfügbarkeitsprüfung abhängig vom Standort des Nutzers</a:t>
            </a:r>
            <a:endParaRPr lang="de-DE" altLang="de-DE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alt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2200" dirty="0"/>
              <a:t> JOP nutzt die </a:t>
            </a:r>
            <a:r>
              <a:rPr lang="de-DE" altLang="de-DE" sz="2200" b="1" dirty="0" err="1"/>
              <a:t>OpenURL</a:t>
            </a:r>
            <a:r>
              <a:rPr lang="de-DE" altLang="de-DE" sz="2200" b="1" dirty="0"/>
              <a:t>-Technologie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OpenURL</a:t>
            </a:r>
            <a:r>
              <a:rPr lang="de-DE" altLang="de-DE" sz="2200" dirty="0"/>
              <a:t> ermöglicht die Erzeugung einer URL zu einem elektronischen Dokument auf Basis seiner Metadaten.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alt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2200" dirty="0"/>
              <a:t> JOP ist in verschiedenen Anwendungen integriert (z.B. Fachdatenbanken)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AB2583D-C53B-BDF1-0687-B7F4C628A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94" y="548680"/>
            <a:ext cx="3600400" cy="54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96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dirty="0"/>
              <a:t>Journals Online &amp; Print</a:t>
            </a:r>
          </a:p>
          <a:p>
            <a:endParaRPr lang="de-DE" sz="2400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AB2583D-C53B-BDF1-0687-B7F4C628A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94" y="548680"/>
            <a:ext cx="3600400" cy="544598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95F2F724-DDCD-F643-F0F1-D75F92858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276872"/>
            <a:ext cx="6873284" cy="403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01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dirty="0"/>
              <a:t>Journals Online &amp; Print</a:t>
            </a:r>
          </a:p>
          <a:p>
            <a:endParaRPr lang="de-DE" sz="2400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AB2583D-C53B-BDF1-0687-B7F4C628A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94" y="548680"/>
            <a:ext cx="3600400" cy="54459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F0F1C9D-953D-6C4E-93B3-941DB483B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94" y="2411859"/>
            <a:ext cx="7050187" cy="3790242"/>
          </a:xfrm>
          <a:prstGeom prst="rect">
            <a:avLst/>
          </a:prstGeom>
        </p:spPr>
      </p:pic>
      <p:sp>
        <p:nvSpPr>
          <p:cNvPr id="5" name="Pfeil nach rechts 4">
            <a:extLst>
              <a:ext uri="{FF2B5EF4-FFF2-40B4-BE49-F238E27FC236}">
                <a16:creationId xmlns:a16="http://schemas.microsoft.com/office/drawing/2014/main" id="{101A1061-11C6-184D-CEAC-C7A56E03388F}"/>
              </a:ext>
            </a:extLst>
          </p:cNvPr>
          <p:cNvSpPr/>
          <p:nvPr/>
        </p:nvSpPr>
        <p:spPr>
          <a:xfrm rot="10800000">
            <a:off x="4717843" y="3552674"/>
            <a:ext cx="4216560" cy="1512169"/>
          </a:xfrm>
          <a:prstGeom prst="rightArrow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CA5639A-643F-8B3F-79E8-A0875B85A614}"/>
              </a:ext>
            </a:extLst>
          </p:cNvPr>
          <p:cNvSpPr txBox="1"/>
          <p:nvPr/>
        </p:nvSpPr>
        <p:spPr>
          <a:xfrm>
            <a:off x="5256259" y="3939426"/>
            <a:ext cx="37776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>
                <a:solidFill>
                  <a:schemeClr val="bg1"/>
                </a:solidFill>
              </a:rPr>
              <a:t>Beispiel: In der Universität Regensburg zugängliche Ressourcen werden in der Trefferliste gelb markiert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076120F-28B2-F8D4-86D5-0E91F8C18643}"/>
              </a:ext>
            </a:extLst>
          </p:cNvPr>
          <p:cNvSpPr txBox="1"/>
          <p:nvPr/>
        </p:nvSpPr>
        <p:spPr>
          <a:xfrm>
            <a:off x="539552" y="1939459"/>
            <a:ext cx="88958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Plattform: </a:t>
            </a:r>
            <a:r>
              <a:rPr lang="de-DE" u="sng" dirty="0"/>
              <a:t>https://</a:t>
            </a:r>
            <a:r>
              <a:rPr lang="de-DE" u="sng" dirty="0" err="1"/>
              <a:t>www.econbiz.de</a:t>
            </a:r>
            <a:r>
              <a:rPr lang="de-DE" dirty="0"/>
              <a:t> (</a:t>
            </a:r>
            <a:r>
              <a:rPr lang="de-DE" dirty="0" err="1"/>
              <a:t>Bsp</a:t>
            </a:r>
            <a:r>
              <a:rPr lang="de-DE" dirty="0"/>
              <a:t>: Nutzer im IP-Bereich 132.199)</a:t>
            </a:r>
          </a:p>
        </p:txBody>
      </p:sp>
    </p:spTree>
    <p:extLst>
      <p:ext uri="{BB962C8B-B14F-4D97-AF65-F5344CB8AC3E}">
        <p14:creationId xmlns:p14="http://schemas.microsoft.com/office/powerpoint/2010/main" val="2057050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dirty="0"/>
              <a:t>Journals Online &amp; Print</a:t>
            </a:r>
          </a:p>
          <a:p>
            <a:endParaRPr lang="de-DE" sz="2400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AB2583D-C53B-BDF1-0687-B7F4C628A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94" y="548680"/>
            <a:ext cx="3600400" cy="54459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076120F-28B2-F8D4-86D5-0E91F8C18643}"/>
              </a:ext>
            </a:extLst>
          </p:cNvPr>
          <p:cNvSpPr txBox="1"/>
          <p:nvPr/>
        </p:nvSpPr>
        <p:spPr>
          <a:xfrm>
            <a:off x="539552" y="1939459"/>
            <a:ext cx="88958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Plattform: </a:t>
            </a:r>
            <a:r>
              <a:rPr lang="de-DE" u="sng" dirty="0"/>
              <a:t>https://</a:t>
            </a:r>
            <a:r>
              <a:rPr lang="de-DE" u="sng" dirty="0" err="1"/>
              <a:t>www.econbiz.de</a:t>
            </a:r>
            <a:r>
              <a:rPr lang="de-DE" dirty="0"/>
              <a:t> (</a:t>
            </a:r>
            <a:r>
              <a:rPr lang="de-DE" dirty="0" err="1"/>
              <a:t>Bsp</a:t>
            </a:r>
            <a:r>
              <a:rPr lang="de-DE" dirty="0"/>
              <a:t>: Nutzer im IP-Bereich 132.199)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BB3C18A-C6F3-9B34-4278-7D5EFF48BC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794"/>
          <a:stretch/>
        </p:blipFill>
        <p:spPr>
          <a:xfrm>
            <a:off x="620229" y="2453037"/>
            <a:ext cx="7331677" cy="3352227"/>
          </a:xfrm>
          <a:prstGeom prst="rect">
            <a:avLst/>
          </a:prstGeom>
        </p:spPr>
      </p:pic>
      <p:sp>
        <p:nvSpPr>
          <p:cNvPr id="9" name="Pfeil nach rechts 8">
            <a:extLst>
              <a:ext uri="{FF2B5EF4-FFF2-40B4-BE49-F238E27FC236}">
                <a16:creationId xmlns:a16="http://schemas.microsoft.com/office/drawing/2014/main" id="{C7662464-6749-925B-1B8E-FB05D2A5B6F8}"/>
              </a:ext>
            </a:extLst>
          </p:cNvPr>
          <p:cNvSpPr/>
          <p:nvPr/>
        </p:nvSpPr>
        <p:spPr>
          <a:xfrm rot="10800000">
            <a:off x="4027848" y="3064314"/>
            <a:ext cx="4216560" cy="940750"/>
          </a:xfrm>
          <a:prstGeom prst="rightArrow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50C9A31-95FA-FE20-DEA1-81E0777626B9}"/>
              </a:ext>
            </a:extLst>
          </p:cNvPr>
          <p:cNvSpPr txBox="1"/>
          <p:nvPr/>
        </p:nvSpPr>
        <p:spPr>
          <a:xfrm>
            <a:off x="3672408" y="335002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0">
                <a:solidFill>
                  <a:schemeClr val="bg1"/>
                </a:solidFill>
                <a:latin typeface="+mn-lt"/>
              </a:rPr>
              <a:t>Metadaten der Ressource</a:t>
            </a:r>
          </a:p>
        </p:txBody>
      </p:sp>
      <p:sp>
        <p:nvSpPr>
          <p:cNvPr id="12" name="Pfeil nach rechts 11">
            <a:extLst>
              <a:ext uri="{FF2B5EF4-FFF2-40B4-BE49-F238E27FC236}">
                <a16:creationId xmlns:a16="http://schemas.microsoft.com/office/drawing/2014/main" id="{869F6879-73D4-D650-999E-471AE63EF968}"/>
              </a:ext>
            </a:extLst>
          </p:cNvPr>
          <p:cNvSpPr/>
          <p:nvPr/>
        </p:nvSpPr>
        <p:spPr>
          <a:xfrm rot="10800000">
            <a:off x="3816328" y="4005064"/>
            <a:ext cx="3708000" cy="451314"/>
          </a:xfrm>
          <a:prstGeom prst="rightArrow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AE92108-0C9E-1C36-0C2C-1527017B735C}"/>
              </a:ext>
            </a:extLst>
          </p:cNvPr>
          <p:cNvSpPr txBox="1"/>
          <p:nvPr/>
        </p:nvSpPr>
        <p:spPr>
          <a:xfrm>
            <a:off x="3275856" y="4101109"/>
            <a:ext cx="4395498" cy="228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+mn-lt"/>
              </a:rPr>
              <a:t>Ermittelt über EZB-Lizenzinformationen</a:t>
            </a:r>
          </a:p>
        </p:txBody>
      </p:sp>
      <p:sp>
        <p:nvSpPr>
          <p:cNvPr id="14" name="Pfeil nach rechts 13">
            <a:extLst>
              <a:ext uri="{FF2B5EF4-FFF2-40B4-BE49-F238E27FC236}">
                <a16:creationId xmlns:a16="http://schemas.microsoft.com/office/drawing/2014/main" id="{9946267F-6D61-B20A-FB5A-F702E7487597}"/>
              </a:ext>
            </a:extLst>
          </p:cNvPr>
          <p:cNvSpPr/>
          <p:nvPr/>
        </p:nvSpPr>
        <p:spPr>
          <a:xfrm rot="10800000">
            <a:off x="3820595" y="4653136"/>
            <a:ext cx="3708000" cy="451314"/>
          </a:xfrm>
          <a:prstGeom prst="rightArrow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C2E1287-7C17-F1A9-B139-BAE6200062BC}"/>
              </a:ext>
            </a:extLst>
          </p:cNvPr>
          <p:cNvSpPr txBox="1"/>
          <p:nvPr/>
        </p:nvSpPr>
        <p:spPr>
          <a:xfrm>
            <a:off x="3804627" y="4746363"/>
            <a:ext cx="2279541" cy="304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+mn-lt"/>
              </a:rPr>
              <a:t>Ermittelt über </a:t>
            </a:r>
            <a:r>
              <a:rPr lang="de-DE" sz="1200" dirty="0" err="1">
                <a:solidFill>
                  <a:schemeClr val="bg1"/>
                </a:solidFill>
                <a:latin typeface="+mn-lt"/>
              </a:rPr>
              <a:t>Unpaywall</a:t>
            </a:r>
            <a:endParaRPr lang="de-DE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Pfeil nach rechts 15">
            <a:extLst>
              <a:ext uri="{FF2B5EF4-FFF2-40B4-BE49-F238E27FC236}">
                <a16:creationId xmlns:a16="http://schemas.microsoft.com/office/drawing/2014/main" id="{4E23DF26-3ED9-3FDD-C4D4-3C925FEE1954}"/>
              </a:ext>
            </a:extLst>
          </p:cNvPr>
          <p:cNvSpPr/>
          <p:nvPr/>
        </p:nvSpPr>
        <p:spPr>
          <a:xfrm rot="10800000">
            <a:off x="3820596" y="5137925"/>
            <a:ext cx="3708000" cy="451314"/>
          </a:xfrm>
          <a:prstGeom prst="rightArrow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75B6F2C-2704-9C22-9A15-C29F69648320}"/>
              </a:ext>
            </a:extLst>
          </p:cNvPr>
          <p:cNvSpPr txBox="1"/>
          <p:nvPr/>
        </p:nvSpPr>
        <p:spPr>
          <a:xfrm>
            <a:off x="3563888" y="5237312"/>
            <a:ext cx="4035459" cy="368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+mn-lt"/>
              </a:rPr>
              <a:t>Ermittelt über ZDB-Bestandsinformationen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12B3573-777B-7DA1-19FB-B6A4BF022697}"/>
              </a:ext>
            </a:extLst>
          </p:cNvPr>
          <p:cNvSpPr txBox="1"/>
          <p:nvPr/>
        </p:nvSpPr>
        <p:spPr>
          <a:xfrm>
            <a:off x="620228" y="5797597"/>
            <a:ext cx="73316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1000" dirty="0"/>
              <a:t>https://</a:t>
            </a:r>
            <a:r>
              <a:rPr lang="de-DE" sz="1000" dirty="0" err="1"/>
              <a:t>services.dnb.de</a:t>
            </a:r>
            <a:r>
              <a:rPr lang="de-DE" sz="1000" dirty="0"/>
              <a:t>/</a:t>
            </a:r>
            <a:r>
              <a:rPr lang="de-DE" sz="1000" dirty="0" err="1"/>
              <a:t>fize</a:t>
            </a:r>
            <a:r>
              <a:rPr lang="de-DE" sz="1000" dirty="0"/>
              <a:t>-service/</a:t>
            </a:r>
            <a:r>
              <a:rPr lang="de-DE" sz="1000" dirty="0" err="1"/>
              <a:t>gvr</a:t>
            </a:r>
            <a:r>
              <a:rPr lang="de-DE" sz="1000" dirty="0"/>
              <a:t>/</a:t>
            </a:r>
            <a:r>
              <a:rPr lang="de-DE" sz="1000" dirty="0" err="1"/>
              <a:t>html-service.htm?sid</a:t>
            </a:r>
            <a:r>
              <a:rPr lang="de-DE" sz="1000" dirty="0"/>
              <a:t>=</a:t>
            </a:r>
            <a:r>
              <a:rPr lang="de-DE" sz="1000" b="1" dirty="0"/>
              <a:t>zbw%3Aeconbiz</a:t>
            </a:r>
            <a:r>
              <a:rPr lang="de-DE" sz="1000" dirty="0"/>
              <a:t>&amp;aulast=</a:t>
            </a:r>
            <a:r>
              <a:rPr lang="de-DE" sz="1000" dirty="0" err="1"/>
              <a:t>Alt&amp;aufirst</a:t>
            </a:r>
            <a:r>
              <a:rPr lang="de-DE" sz="1000" dirty="0"/>
              <a:t>=Rainer&amp;</a:t>
            </a:r>
            <a:br>
              <a:rPr lang="de-DE" sz="1000" dirty="0"/>
            </a:br>
            <a:r>
              <a:rPr lang="de-DE" sz="1000" dirty="0" err="1"/>
              <a:t>atitle</a:t>
            </a:r>
            <a:r>
              <a:rPr lang="de-DE" sz="1000" dirty="0"/>
              <a:t>=</a:t>
            </a:r>
            <a:r>
              <a:rPr lang="de-DE" sz="1000" dirty="0" err="1"/>
              <a:t>Tipping+Point+Pandemie</a:t>
            </a:r>
            <a:r>
              <a:rPr lang="de-DE" sz="1000" dirty="0"/>
              <a:t>+%3A+Chance+f%C3%BCr+die+Wirtschaftsinformatik%3F&amp;</a:t>
            </a:r>
            <a:br>
              <a:rPr lang="de-DE" sz="1000" dirty="0"/>
            </a:br>
            <a:r>
              <a:rPr lang="de-DE" sz="1000" dirty="0"/>
              <a:t>title=HMD+%3A+Praxis+der+Wirtschaftsinformatik&amp;date=</a:t>
            </a:r>
            <a:r>
              <a:rPr lang="de-DE" sz="1000" b="1" dirty="0"/>
              <a:t>2021</a:t>
            </a:r>
            <a:r>
              <a:rPr lang="de-DE" sz="1000" dirty="0"/>
              <a:t>&amp;volume=</a:t>
            </a:r>
            <a:r>
              <a:rPr lang="de-DE" sz="1000" b="1" dirty="0"/>
              <a:t>58</a:t>
            </a:r>
            <a:r>
              <a:rPr lang="de-DE" sz="1000" dirty="0"/>
              <a:t>&amp;issue=</a:t>
            </a:r>
            <a:r>
              <a:rPr lang="de-DE" sz="1000" b="1" dirty="0"/>
              <a:t>4</a:t>
            </a:r>
            <a:r>
              <a:rPr lang="de-DE" sz="1000" dirty="0"/>
              <a:t>&amp;pages=</a:t>
            </a:r>
            <a:r>
              <a:rPr lang="de-DE" sz="1000" b="1" dirty="0"/>
              <a:t>691-697</a:t>
            </a:r>
            <a:br>
              <a:rPr lang="de-DE" sz="1000" b="1" dirty="0"/>
            </a:br>
            <a:r>
              <a:rPr lang="de-DE" sz="1000" dirty="0"/>
              <a:t>&amp;issn=</a:t>
            </a:r>
            <a:r>
              <a:rPr lang="de-DE" sz="1000" b="1" dirty="0"/>
              <a:t>2198-2775</a:t>
            </a:r>
            <a:r>
              <a:rPr lang="de-DE" sz="1000" dirty="0"/>
              <a:t>&amp;genre=</a:t>
            </a:r>
            <a:r>
              <a:rPr lang="de-DE" sz="1000" dirty="0" err="1"/>
              <a:t>article&amp;id</a:t>
            </a:r>
            <a:r>
              <a:rPr lang="de-DE" sz="1000" dirty="0"/>
              <a:t>=</a:t>
            </a:r>
            <a:r>
              <a:rPr lang="de-DE" sz="1000" b="1" dirty="0"/>
              <a:t>doi%3A10.1365%2Fs40702-021-00757-5</a:t>
            </a:r>
            <a:r>
              <a:rPr lang="de-DE" sz="1000" dirty="0"/>
              <a:t>&amp;pid=client_ip%3D</a:t>
            </a:r>
            <a:r>
              <a:rPr lang="de-DE" sz="1000" b="1" i="1" dirty="0"/>
              <a:t>132.199.243.25</a:t>
            </a:r>
          </a:p>
        </p:txBody>
      </p:sp>
    </p:spTree>
    <p:extLst>
      <p:ext uri="{BB962C8B-B14F-4D97-AF65-F5344CB8AC3E}">
        <p14:creationId xmlns:p14="http://schemas.microsoft.com/office/powerpoint/2010/main" val="4189203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dirty="0"/>
              <a:t>Journals Online &amp; Print: Statistik 2022</a:t>
            </a:r>
          </a:p>
          <a:p>
            <a:endParaRPr lang="de-DE" sz="2400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AB2583D-C53B-BDF1-0687-B7F4C628A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94" y="548680"/>
            <a:ext cx="3600400" cy="544598"/>
          </a:xfrm>
          <a:prstGeom prst="rect">
            <a:avLst/>
          </a:prstGeom>
        </p:spPr>
      </p:pic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54326BFB-1EC1-A045-598D-22EE8662C75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43808" y="2204864"/>
          <a:ext cx="2400551" cy="3804296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952251">
                  <a:extLst>
                    <a:ext uri="{9D8B030D-6E8A-4147-A177-3AD203B41FA5}">
                      <a16:colId xmlns:a16="http://schemas.microsoft.com/office/drawing/2014/main" val="1112594801"/>
                    </a:ext>
                  </a:extLst>
                </a:gridCol>
                <a:gridCol w="1448300">
                  <a:extLst>
                    <a:ext uri="{9D8B030D-6E8A-4147-A177-3AD203B41FA5}">
                      <a16:colId xmlns:a16="http://schemas.microsoft.com/office/drawing/2014/main" val="3938414225"/>
                    </a:ext>
                  </a:extLst>
                </a:gridCol>
              </a:tblGrid>
              <a:tr h="54184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Zugriffe</a:t>
                      </a:r>
                      <a:endParaRPr lang="de-DE" sz="1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0690" marR="14984" marT="28769" marB="215765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400" b="1" u="none" strike="noStrike" cap="none" spc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lang="de-DE" sz="1400" b="1" i="0" u="none" strike="noStrike" cap="none" spc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0690" marR="14984" marT="28769" marB="215765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896662"/>
                  </a:ext>
                </a:extLst>
              </a:tr>
              <a:tr h="466064"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cap="none" spc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0690" marR="14984" marT="28769" marB="215765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cap="none" spc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de-DE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0690" marR="14984" marT="28769" marB="21576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365087"/>
                  </a:ext>
                </a:extLst>
              </a:tr>
              <a:tr h="46606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u="none" strike="noStrike" cap="none" spc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gesamt</a:t>
                      </a:r>
                      <a:endParaRPr lang="de-DE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0690" marR="14984" marT="28769" marB="215765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400" b="0" u="none" strike="noStrike" cap="none" spc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96.489.867</a:t>
                      </a:r>
                      <a:endParaRPr lang="de-DE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0690" marR="14984" marT="28769" marB="21576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629088"/>
                  </a:ext>
                </a:extLst>
              </a:tr>
              <a:tr h="466064"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0690" marR="14984" marT="28769" marB="215765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de-DE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0690" marR="14984" marT="28769" marB="21576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142968"/>
                  </a:ext>
                </a:extLst>
              </a:tr>
              <a:tr h="46606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cap="none" spc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full</a:t>
                      </a:r>
                      <a:endParaRPr lang="de-DE" sz="1400" b="1" i="0" u="none" strike="noStrike" cap="none" spc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0690" marR="14984" marT="28769" marB="215765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400" u="none" strike="noStrike" cap="none" spc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81.088.148</a:t>
                      </a:r>
                      <a:endParaRPr lang="de-DE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0690" marR="14984" marT="28769" marB="21576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872507"/>
                  </a:ext>
                </a:extLst>
              </a:tr>
              <a:tr h="46606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cap="none" spc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icon</a:t>
                      </a:r>
                      <a:endParaRPr lang="de-DE" sz="1400" b="1" i="0" u="none" strike="noStrike" cap="none" spc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0690" marR="14984" marT="28769" marB="215765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400" u="none" strike="noStrike" cap="none" spc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7.998.563</a:t>
                      </a:r>
                      <a:endParaRPr lang="de-DE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0690" marR="14984" marT="28769" marB="21576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6677755"/>
                  </a:ext>
                </a:extLst>
              </a:tr>
              <a:tr h="46606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cap="none" spc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brief</a:t>
                      </a:r>
                      <a:endParaRPr lang="de-DE" sz="1400" b="1" i="0" u="none" strike="noStrike" cap="none" spc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0690" marR="14984" marT="28769" marB="215765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400" u="none" strike="noStrike" cap="none" spc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6.075.966</a:t>
                      </a:r>
                      <a:endParaRPr lang="de-DE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0690" marR="14984" marT="28769" marB="21576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873017"/>
                  </a:ext>
                </a:extLst>
              </a:tr>
              <a:tr h="46606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cap="none" spc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html</a:t>
                      </a:r>
                      <a:endParaRPr lang="de-DE" sz="1400" b="1" i="0" u="none" strike="noStrike" cap="none" spc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0690" marR="14984" marT="28769" marB="215765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4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1.327.190</a:t>
                      </a:r>
                      <a:endParaRPr lang="de-DE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0690" marR="14984" marT="28769" marB="21576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547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850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dirty="0"/>
              <a:t>Journals Online &amp; Print</a:t>
            </a:r>
          </a:p>
          <a:p>
            <a:endParaRPr lang="de-D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Verdana"/>
                <a:ea typeface="Verdana"/>
              </a:rPr>
              <a:t>JOP-Sprechstunde (26.04.2023)</a:t>
            </a:r>
            <a:endParaRPr lang="de-DE" sz="2400" b="0" dirty="0">
              <a:latin typeface="Verdana"/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0" dirty="0" err="1">
                <a:latin typeface="Verdana"/>
                <a:ea typeface="Verdana"/>
              </a:rPr>
              <a:t>Redesign</a:t>
            </a:r>
            <a:r>
              <a:rPr lang="de-DE" sz="2400" b="0" dirty="0">
                <a:latin typeface="Verdana"/>
                <a:ea typeface="Verdana"/>
              </a:rPr>
              <a:t>-Workshop (28.03.2023)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Verdana"/>
              <a:ea typeface="Verdana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AB2583D-C53B-BDF1-0687-B7F4C628A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94" y="548680"/>
            <a:ext cx="3600400" cy="54459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6B74B870-B7C0-7092-B82E-D0E66FF5E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226" y="3284984"/>
            <a:ext cx="5110336" cy="288616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0DFD178-4A2F-362D-32EA-F7C2B4E5211F}"/>
              </a:ext>
            </a:extLst>
          </p:cNvPr>
          <p:cNvSpPr txBox="1"/>
          <p:nvPr/>
        </p:nvSpPr>
        <p:spPr>
          <a:xfrm>
            <a:off x="6849507" y="3300863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0" dirty="0">
                <a:latin typeface="Verdana"/>
                <a:ea typeface="Verdana"/>
              </a:rPr>
              <a:t>Erstentwurf!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345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400" dirty="0"/>
              <a:t>Herzlich willkommen zum ZDB-Anwendertreffen!</a:t>
            </a:r>
            <a:br>
              <a:rPr lang="de-DE" sz="2400" dirty="0"/>
            </a:br>
            <a:r>
              <a:rPr lang="de-DE" sz="2400" dirty="0"/>
              <a:t>Einführung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1600" dirty="0" smtClean="0"/>
              <a:t>Hans-Jörg Lieder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75720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dirty="0"/>
              <a:t>Gemeinsamer Datenlieferdienst</a:t>
            </a:r>
          </a:p>
          <a:p>
            <a:endParaRPr lang="de-DE" sz="2400" dirty="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ea typeface="Verdana"/>
              </a:rPr>
              <a:t>Über den Gemeinsamen Datenlieferdienst</a:t>
            </a:r>
            <a:br>
              <a:rPr lang="de-DE" sz="2400" dirty="0">
                <a:ea typeface="Verdana"/>
              </a:rPr>
            </a:br>
            <a:r>
              <a:rPr lang="de-DE" sz="2400" dirty="0">
                <a:ea typeface="Verdana"/>
              </a:rPr>
              <a:t>können die Bestands- und Lizenzinformationen</a:t>
            </a:r>
            <a:br>
              <a:rPr lang="de-DE" sz="2400" dirty="0">
                <a:ea typeface="Verdana"/>
              </a:rPr>
            </a:br>
            <a:r>
              <a:rPr lang="de-DE" sz="2400" dirty="0">
                <a:ea typeface="Verdana"/>
              </a:rPr>
              <a:t>aus der ZDB und der EZB aus einer Hand bezogen werden.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ea typeface="Verdana"/>
              </a:rPr>
              <a:t>Die EZB- Lizenzinformationen umfassen</a:t>
            </a:r>
          </a:p>
          <a:p>
            <a:pPr marL="522288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ea typeface="Verdana"/>
              </a:rPr>
              <a:t>Lizenzdaten zu Zeitschriften (gelb), die in der EZB mit einer ZDB-ID verzeichnet sind.</a:t>
            </a:r>
          </a:p>
          <a:p>
            <a:pPr marL="522288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ea typeface="Verdana"/>
              </a:rPr>
              <a:t>Daten zu frei zugänglichen EZB-Zeitschriften (grün), die in der EZB mit einer ZDB-ID verzeichnet sind (nach Fachgebiet auswählbar).</a:t>
            </a:r>
            <a:endParaRPr lang="de-DE" sz="24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AB2583D-C53B-BDF1-0687-B7F4C628A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94" y="548680"/>
            <a:ext cx="3600400" cy="54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79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dirty="0"/>
              <a:t>Gemeinsamer Datenlieferdienst</a:t>
            </a:r>
          </a:p>
          <a:p>
            <a:endParaRPr lang="de-DE" sz="2400" dirty="0">
              <a:ea typeface="Verdana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AB2583D-C53B-BDF1-0687-B7F4C628A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94" y="548680"/>
            <a:ext cx="3600400" cy="54459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49FAD05-AC59-5994-CD5C-A89CD0EF5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060848"/>
            <a:ext cx="6846074" cy="410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24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dirty="0"/>
              <a:t>Gemeinsamer Datenlieferdienst: bisher (bis 31.05.)</a:t>
            </a:r>
          </a:p>
          <a:p>
            <a:endParaRPr lang="de-DE" sz="2400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AB2583D-C53B-BDF1-0687-B7F4C628A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94" y="548680"/>
            <a:ext cx="3600400" cy="54459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3499E7DB-F444-5D55-B517-D0653434FD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228"/>
          <a:stretch/>
        </p:blipFill>
        <p:spPr>
          <a:xfrm>
            <a:off x="641004" y="3248671"/>
            <a:ext cx="1728192" cy="5472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15CCC38-0D66-93CE-7874-7CB3F045E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782" y="2776481"/>
            <a:ext cx="1701800" cy="1346200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56467209-1062-F66B-E619-438A1ACADC09}"/>
              </a:ext>
            </a:extLst>
          </p:cNvPr>
          <p:cNvCxnSpPr/>
          <p:nvPr/>
        </p:nvCxnSpPr>
        <p:spPr bwMode="auto">
          <a:xfrm>
            <a:off x="2585220" y="3522271"/>
            <a:ext cx="1584176" cy="0"/>
          </a:xfrm>
          <a:prstGeom prst="straightConnector1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9390A784-5210-8C49-87B6-00F0E54A0B04}"/>
              </a:ext>
            </a:extLst>
          </p:cNvPr>
          <p:cNvCxnSpPr/>
          <p:nvPr/>
        </p:nvCxnSpPr>
        <p:spPr bwMode="auto">
          <a:xfrm>
            <a:off x="4978979" y="4131146"/>
            <a:ext cx="0" cy="1207203"/>
          </a:xfrm>
          <a:prstGeom prst="straightConnector1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ABDA1E7D-61C4-315C-3F1A-25F86355BB45}"/>
              </a:ext>
            </a:extLst>
          </p:cNvPr>
          <p:cNvSpPr txBox="1"/>
          <p:nvPr/>
        </p:nvSpPr>
        <p:spPr>
          <a:xfrm>
            <a:off x="4385420" y="5445224"/>
            <a:ext cx="1584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/>
              <a:t>Verbünde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1AFB136-FC89-F8AD-ADBD-CFD1F891A6A4}"/>
              </a:ext>
            </a:extLst>
          </p:cNvPr>
          <p:cNvSpPr txBox="1"/>
          <p:nvPr/>
        </p:nvSpPr>
        <p:spPr>
          <a:xfrm>
            <a:off x="793530" y="5445224"/>
            <a:ext cx="1791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/>
              <a:t>Lokalsystem</a:t>
            </a:r>
            <a:endParaRPr lang="de-DE" dirty="0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43300EBC-650D-053C-FE13-2D28D2BCBCB6}"/>
              </a:ext>
            </a:extLst>
          </p:cNvPr>
          <p:cNvCxnSpPr/>
          <p:nvPr/>
        </p:nvCxnSpPr>
        <p:spPr bwMode="auto">
          <a:xfrm flipH="1">
            <a:off x="2550552" y="5639273"/>
            <a:ext cx="1690852" cy="0"/>
          </a:xfrm>
          <a:prstGeom prst="straightConnector1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B25B8BFA-FC38-43A8-1CF5-C63EB97FFC15}"/>
              </a:ext>
            </a:extLst>
          </p:cNvPr>
          <p:cNvSpPr txBox="1"/>
          <p:nvPr/>
        </p:nvSpPr>
        <p:spPr>
          <a:xfrm>
            <a:off x="2267744" y="2122763"/>
            <a:ext cx="21887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b="1" dirty="0">
                <a:solidFill>
                  <a:schemeClr val="bg1">
                    <a:lumMod val="75000"/>
                  </a:schemeClr>
                </a:solidFill>
              </a:rPr>
              <a:t>Gemeinsame Bibliotheksdatei </a:t>
            </a:r>
            <a:endParaRPr lang="de-DE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84554A2B-CC78-1236-79D3-F9D71FCBB11C}"/>
              </a:ext>
            </a:extLst>
          </p:cNvPr>
          <p:cNvCxnSpPr/>
          <p:nvPr/>
        </p:nvCxnSpPr>
        <p:spPr bwMode="auto">
          <a:xfrm>
            <a:off x="3347864" y="2769094"/>
            <a:ext cx="0" cy="659906"/>
          </a:xfrm>
          <a:prstGeom prst="straightConnector1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B2566F79-4F4B-0CCE-2B0D-DF82D3342A17}"/>
              </a:ext>
            </a:extLst>
          </p:cNvPr>
          <p:cNvSpPr txBox="1"/>
          <p:nvPr/>
        </p:nvSpPr>
        <p:spPr>
          <a:xfrm>
            <a:off x="2369197" y="3571875"/>
            <a:ext cx="20367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b="1" dirty="0">
                <a:solidFill>
                  <a:schemeClr val="bg1">
                    <a:lumMod val="75000"/>
                  </a:schemeClr>
                </a:solidFill>
              </a:rPr>
              <a:t>wöchentliche Änderungsabzüge</a:t>
            </a:r>
          </a:p>
          <a:p>
            <a:pPr algn="ctr"/>
            <a:r>
              <a:rPr lang="de-DE" sz="1600" b="1" dirty="0">
                <a:solidFill>
                  <a:schemeClr val="bg1">
                    <a:lumMod val="75000"/>
                  </a:schemeClr>
                </a:solidFill>
              </a:rPr>
              <a:t>per XML-File</a:t>
            </a:r>
            <a:endParaRPr lang="de-DE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ED8C4E11-8AA6-C9C9-EFD9-ABBA50AEA78E}"/>
              </a:ext>
            </a:extLst>
          </p:cNvPr>
          <p:cNvCxnSpPr>
            <a:cxnSpLocks/>
          </p:cNvCxnSpPr>
          <p:nvPr/>
        </p:nvCxnSpPr>
        <p:spPr bwMode="auto">
          <a:xfrm>
            <a:off x="2417424" y="4512635"/>
            <a:ext cx="1967996" cy="885888"/>
          </a:xfrm>
          <a:prstGeom prst="straightConnector1">
            <a:avLst/>
          </a:prstGeom>
          <a:solidFill>
            <a:schemeClr val="bg1"/>
          </a:solidFill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F826F375-CF28-8BBD-FC9D-7099FD0B37B8}"/>
              </a:ext>
            </a:extLst>
          </p:cNvPr>
          <p:cNvCxnSpPr/>
          <p:nvPr/>
        </p:nvCxnSpPr>
        <p:spPr bwMode="auto">
          <a:xfrm flipV="1">
            <a:off x="4456480" y="4104220"/>
            <a:ext cx="0" cy="1275842"/>
          </a:xfrm>
          <a:prstGeom prst="straightConnector1">
            <a:avLst/>
          </a:prstGeom>
          <a:solidFill>
            <a:schemeClr val="bg1"/>
          </a:solidFill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2B1E97EA-5A93-A5A4-C8C7-13CCE23923B9}"/>
              </a:ext>
            </a:extLst>
          </p:cNvPr>
          <p:cNvSpPr txBox="1"/>
          <p:nvPr/>
        </p:nvSpPr>
        <p:spPr>
          <a:xfrm>
            <a:off x="4974682" y="4165836"/>
            <a:ext cx="18673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bg1">
                    <a:lumMod val="75000"/>
                  </a:schemeClr>
                </a:solidFill>
              </a:rPr>
              <a:t>wöchentlicher Änderungs-dienst oder</a:t>
            </a:r>
            <a:br>
              <a:rPr lang="de-DE" sz="1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de-DE" sz="1600" b="1" dirty="0">
                <a:solidFill>
                  <a:schemeClr val="bg1">
                    <a:lumMod val="75000"/>
                  </a:schemeClr>
                </a:solidFill>
              </a:rPr>
              <a:t>OAI-PMH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6A864844-4CCA-0F74-BDB8-4806C5300064}"/>
              </a:ext>
            </a:extLst>
          </p:cNvPr>
          <p:cNvSpPr txBox="1"/>
          <p:nvPr/>
        </p:nvSpPr>
        <p:spPr>
          <a:xfrm>
            <a:off x="614839" y="3853979"/>
            <a:ext cx="20367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b="1" dirty="0">
                <a:solidFill>
                  <a:schemeClr val="bg1">
                    <a:lumMod val="75000"/>
                  </a:schemeClr>
                </a:solidFill>
              </a:rPr>
              <a:t>wöchentliche Änderungsabzüge</a:t>
            </a:r>
          </a:p>
          <a:p>
            <a:pPr algn="ctr"/>
            <a:r>
              <a:rPr lang="de-DE" sz="1600" b="1" dirty="0">
                <a:solidFill>
                  <a:schemeClr val="bg1">
                    <a:lumMod val="75000"/>
                  </a:schemeClr>
                </a:solidFill>
              </a:rPr>
              <a:t>per XML-File</a:t>
            </a:r>
            <a:endParaRPr lang="de-DE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9" name="Inhaltsplatzhalter 2">
            <a:extLst>
              <a:ext uri="{FF2B5EF4-FFF2-40B4-BE49-F238E27FC236}">
                <a16:creationId xmlns:a16="http://schemas.microsoft.com/office/drawing/2014/main" id="{7AEDFCBF-E055-32C4-B14E-092568919538}"/>
              </a:ext>
            </a:extLst>
          </p:cNvPr>
          <p:cNvSpPr txBox="1">
            <a:spLocks/>
          </p:cNvSpPr>
          <p:nvPr/>
        </p:nvSpPr>
        <p:spPr>
          <a:xfrm>
            <a:off x="6489493" y="2122763"/>
            <a:ext cx="2393396" cy="447228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1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eaLnBrk="1" fontAlgn="base" hangingPunct="1">
              <a:spcBef>
                <a:spcPct val="1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58775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38163" indent="-177800" algn="l" rtl="0" eaLnBrk="1" fontAlgn="base" hangingPunct="1">
              <a:spcBef>
                <a:spcPct val="1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17550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174750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1631950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089150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2546350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b="1" kern="0" dirty="0">
                <a:latin typeface="Verdana"/>
                <a:ea typeface="Verdana"/>
              </a:rPr>
              <a:t>Datenfluss</a:t>
            </a:r>
            <a:r>
              <a:rPr lang="de-DE" kern="0" dirty="0">
                <a:latin typeface="Verdana"/>
                <a:ea typeface="Verdana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kern="0" dirty="0">
                <a:latin typeface="Verdana"/>
                <a:ea typeface="Verdana"/>
              </a:rPr>
              <a:t>EZB liefert Lizenz-informationen im XML-Format an ZDB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kern="0" dirty="0">
                <a:latin typeface="Verdana"/>
                <a:ea typeface="Verdana"/>
              </a:rPr>
              <a:t>Umsetzung ins PICA-Format und Zusammenfügung mit Titel- und </a:t>
            </a:r>
            <a:r>
              <a:rPr lang="de-DE" kern="0" dirty="0" err="1">
                <a:latin typeface="Verdana"/>
                <a:ea typeface="Verdana"/>
              </a:rPr>
              <a:t>Bestandsinforma-tionen</a:t>
            </a:r>
            <a:r>
              <a:rPr lang="de-DE" kern="0" dirty="0">
                <a:latin typeface="Verdana"/>
                <a:ea typeface="Verdana"/>
              </a:rPr>
              <a:t> in der ZDB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kern="0" dirty="0">
                <a:latin typeface="Verdana"/>
                <a:ea typeface="Verdana"/>
              </a:rPr>
              <a:t>Umsetzung ins Austauschformat und Bereitstellung über reguläre Datendienste der ZDB</a:t>
            </a:r>
          </a:p>
        </p:txBody>
      </p:sp>
    </p:spTree>
    <p:extLst>
      <p:ext uri="{BB962C8B-B14F-4D97-AF65-F5344CB8AC3E}">
        <p14:creationId xmlns:p14="http://schemas.microsoft.com/office/powerpoint/2010/main" val="312405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dirty="0"/>
              <a:t>Gemeinsamer Datenlieferdienst: neu (ab 01.06.)</a:t>
            </a:r>
          </a:p>
          <a:p>
            <a:endParaRPr lang="de-DE" sz="2400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AB2583D-C53B-BDF1-0687-B7F4C628A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94" y="548680"/>
            <a:ext cx="3600400" cy="54459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3499E7DB-F444-5D55-B517-D0653434FD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228"/>
          <a:stretch/>
        </p:blipFill>
        <p:spPr>
          <a:xfrm>
            <a:off x="641004" y="3248671"/>
            <a:ext cx="1728192" cy="5472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15CCC38-0D66-93CE-7874-7CB3F045E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782" y="2776481"/>
            <a:ext cx="1701800" cy="1346200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56467209-1062-F66B-E619-438A1ACADC09}"/>
              </a:ext>
            </a:extLst>
          </p:cNvPr>
          <p:cNvCxnSpPr/>
          <p:nvPr/>
        </p:nvCxnSpPr>
        <p:spPr bwMode="auto">
          <a:xfrm>
            <a:off x="2585220" y="3522271"/>
            <a:ext cx="1584176" cy="0"/>
          </a:xfrm>
          <a:prstGeom prst="straightConnector1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9390A784-5210-8C49-87B6-00F0E54A0B04}"/>
              </a:ext>
            </a:extLst>
          </p:cNvPr>
          <p:cNvCxnSpPr>
            <a:stCxn id="4" idx="2"/>
          </p:cNvCxnSpPr>
          <p:nvPr/>
        </p:nvCxnSpPr>
        <p:spPr bwMode="auto">
          <a:xfrm>
            <a:off x="4974682" y="4122681"/>
            <a:ext cx="0" cy="1207203"/>
          </a:xfrm>
          <a:prstGeom prst="straightConnector1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ABDA1E7D-61C4-315C-3F1A-25F86355BB45}"/>
              </a:ext>
            </a:extLst>
          </p:cNvPr>
          <p:cNvSpPr txBox="1"/>
          <p:nvPr/>
        </p:nvSpPr>
        <p:spPr>
          <a:xfrm>
            <a:off x="4385420" y="5445224"/>
            <a:ext cx="1584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/>
              <a:t>Verbünde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1AFB136-FC89-F8AD-ADBD-CFD1F891A6A4}"/>
              </a:ext>
            </a:extLst>
          </p:cNvPr>
          <p:cNvSpPr txBox="1"/>
          <p:nvPr/>
        </p:nvSpPr>
        <p:spPr>
          <a:xfrm>
            <a:off x="793530" y="5445224"/>
            <a:ext cx="1791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/>
              <a:t>Lokalsystem</a:t>
            </a:r>
            <a:endParaRPr lang="de-DE" dirty="0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43300EBC-650D-053C-FE13-2D28D2BCBCB6}"/>
              </a:ext>
            </a:extLst>
          </p:cNvPr>
          <p:cNvCxnSpPr/>
          <p:nvPr/>
        </p:nvCxnSpPr>
        <p:spPr bwMode="auto">
          <a:xfrm flipH="1">
            <a:off x="2550552" y="5639273"/>
            <a:ext cx="1690852" cy="0"/>
          </a:xfrm>
          <a:prstGeom prst="straightConnector1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B25B8BFA-FC38-43A8-1CF5-C63EB97FFC15}"/>
              </a:ext>
            </a:extLst>
          </p:cNvPr>
          <p:cNvSpPr txBox="1"/>
          <p:nvPr/>
        </p:nvSpPr>
        <p:spPr>
          <a:xfrm>
            <a:off x="2267744" y="2122763"/>
            <a:ext cx="2188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de-DE" sz="18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ISIL-</a:t>
            </a:r>
            <a:r>
              <a:rPr lang="de-DE" sz="1800" b="1" dirty="0">
                <a:solidFill>
                  <a:schemeClr val="bg1">
                    <a:lumMod val="50000"/>
                  </a:schemeClr>
                </a:solidFill>
              </a:rPr>
              <a:t>Verzeichnis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84554A2B-CC78-1236-79D3-F9D71FCBB11C}"/>
              </a:ext>
            </a:extLst>
          </p:cNvPr>
          <p:cNvCxnSpPr/>
          <p:nvPr/>
        </p:nvCxnSpPr>
        <p:spPr bwMode="auto">
          <a:xfrm>
            <a:off x="3347864" y="2769094"/>
            <a:ext cx="0" cy="659906"/>
          </a:xfrm>
          <a:prstGeom prst="straightConnector1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B2566F79-4F4B-0CCE-2B0D-DF82D3342A17}"/>
              </a:ext>
            </a:extLst>
          </p:cNvPr>
          <p:cNvSpPr txBox="1"/>
          <p:nvPr/>
        </p:nvSpPr>
        <p:spPr>
          <a:xfrm>
            <a:off x="2538648" y="3571875"/>
            <a:ext cx="16733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täglich per OAI-PMH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938B537-0A04-B248-9537-32D28A5AB1B5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>
            <a:off x="3375304" y="4218206"/>
            <a:ext cx="1010116" cy="1180317"/>
          </a:xfrm>
          <a:prstGeom prst="straightConnector1">
            <a:avLst/>
          </a:prstGeom>
          <a:solidFill>
            <a:schemeClr val="bg1"/>
          </a:solidFill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42F05427-75AF-9F0D-E5EA-BA4026445534}"/>
              </a:ext>
            </a:extLst>
          </p:cNvPr>
          <p:cNvCxnSpPr/>
          <p:nvPr/>
        </p:nvCxnSpPr>
        <p:spPr bwMode="auto">
          <a:xfrm flipV="1">
            <a:off x="4456480" y="4104220"/>
            <a:ext cx="0" cy="1275842"/>
          </a:xfrm>
          <a:prstGeom prst="straightConnector1">
            <a:avLst/>
          </a:prstGeom>
          <a:solidFill>
            <a:schemeClr val="bg1"/>
          </a:solidFill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E4B8B51A-D2D2-FF7A-ECDC-6E3B70D65C75}"/>
              </a:ext>
            </a:extLst>
          </p:cNvPr>
          <p:cNvSpPr txBox="1"/>
          <p:nvPr/>
        </p:nvSpPr>
        <p:spPr>
          <a:xfrm>
            <a:off x="4974682" y="4165836"/>
            <a:ext cx="18673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bg1">
                    <a:lumMod val="50000"/>
                  </a:schemeClr>
                </a:solidFill>
              </a:rPr>
              <a:t>wöchentlicher Änderungs-dienst oder</a:t>
            </a:r>
            <a:br>
              <a:rPr lang="de-DE" sz="16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600" b="1" dirty="0">
                <a:solidFill>
                  <a:schemeClr val="bg1">
                    <a:lumMod val="50000"/>
                  </a:schemeClr>
                </a:solidFill>
              </a:rPr>
              <a:t>OAI-PMH</a:t>
            </a: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E2E4E5B2-6C30-E080-8F24-F05E1937DAE6}"/>
              </a:ext>
            </a:extLst>
          </p:cNvPr>
          <p:cNvSpPr txBox="1">
            <a:spLocks/>
          </p:cNvSpPr>
          <p:nvPr/>
        </p:nvSpPr>
        <p:spPr>
          <a:xfrm>
            <a:off x="6489493" y="2122763"/>
            <a:ext cx="2393396" cy="447228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1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eaLnBrk="1" fontAlgn="base" hangingPunct="1">
              <a:spcBef>
                <a:spcPct val="1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58775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38163" indent="-177800" algn="l" rtl="0" eaLnBrk="1" fontAlgn="base" hangingPunct="1">
              <a:spcBef>
                <a:spcPct val="1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17550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174750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1631950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089150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2546350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b="1" kern="0" dirty="0">
                <a:latin typeface="Verdana"/>
                <a:ea typeface="Verdana"/>
              </a:rPr>
              <a:t>Vorteile:</a:t>
            </a:r>
          </a:p>
          <a:p>
            <a:endParaRPr lang="de-DE" kern="0" dirty="0">
              <a:latin typeface="Verdana"/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kern="0" dirty="0">
                <a:latin typeface="Verdana"/>
                <a:ea typeface="Verdana"/>
              </a:rPr>
              <a:t>Ablösung der Gemeinsamen Bibliotheksdatei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kern="0" dirty="0">
              <a:latin typeface="Verdana"/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kern="0" dirty="0">
                <a:latin typeface="Verdana"/>
                <a:ea typeface="Verdana"/>
              </a:rPr>
              <a:t>Lieferung von täglichen EZB-Änderungen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kern="0" dirty="0">
              <a:latin typeface="Verdana"/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kern="0" dirty="0">
                <a:latin typeface="Verdana"/>
                <a:ea typeface="Verdana"/>
              </a:rPr>
              <a:t>EZB-Daten in ZDB aktueller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kern="0" dirty="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93229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800" dirty="0" err="1" smtClean="0"/>
              <a:t>Neuladen</a:t>
            </a:r>
            <a:r>
              <a:rPr lang="de-DE" sz="2800" dirty="0" smtClean="0"/>
              <a:t> der ZDB-Daten in den OCLC </a:t>
            </a:r>
            <a:r>
              <a:rPr lang="de-DE" sz="2800" dirty="0" err="1" smtClean="0"/>
              <a:t>WorldCat</a:t>
            </a:r>
            <a:r>
              <a:rPr lang="de-DE" sz="2800" dirty="0" smtClean="0"/>
              <a:t/>
            </a:r>
            <a:br>
              <a:rPr lang="de-DE" sz="2800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1600" dirty="0"/>
              <a:t>Silke </a:t>
            </a:r>
            <a:r>
              <a:rPr lang="de-DE" sz="1600" dirty="0" smtClean="0"/>
              <a:t>Sewing / ZDB</a:t>
            </a: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77336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WorldCat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dirty="0" smtClean="0"/>
              <a:t>Anfang 2023 zentrales Laden der ZDB-Daten in den </a:t>
            </a:r>
            <a:r>
              <a:rPr lang="de-DE" dirty="0" err="1" smtClean="0"/>
              <a:t>WorldCat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Dazu wurden in der ZDB alle OCLC-Nummern (OCN) gelöscht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Auf der Basis der ZDB-ID wurden von OCLC neue OCN in den ZDB-Daten vergeben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Die neuen OCN wurden in die Verbundsysteme zurückgespeist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Basis für Updates ist die stabile Verbindung von einer ZDB-ID zu einer OCN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de-DE" dirty="0" smtClean="0"/>
              <a:t>Kommen neue Datensätze aus der ZDB in den </a:t>
            </a:r>
            <a:r>
              <a:rPr lang="de-DE" dirty="0" err="1" smtClean="0"/>
              <a:t>WorldCat</a:t>
            </a:r>
            <a:r>
              <a:rPr lang="de-DE" dirty="0" smtClean="0"/>
              <a:t>, so wird eine neue OCN vergeben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de-DE" dirty="0" smtClean="0"/>
              <a:t>Doppelte OCN dürfen nicht vorkommen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de-DE" dirty="0"/>
          </a:p>
          <a:p>
            <a:pPr marL="285750" indent="-285750">
              <a:buFont typeface="Symbol" panose="05050102010706020507" pitchFamily="18" charset="2"/>
              <a:buChar char="Þ"/>
            </a:pPr>
            <a:endParaRPr lang="de-DE" dirty="0" smtClean="0"/>
          </a:p>
          <a:p>
            <a:r>
              <a:rPr lang="de-DE" dirty="0" smtClean="0"/>
              <a:t>Ziele sind erreicht: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Einheitliche Verarbeitung in </a:t>
            </a:r>
            <a:r>
              <a:rPr lang="de-DE" dirty="0" err="1" smtClean="0"/>
              <a:t>WorldCat</a:t>
            </a:r>
            <a:r>
              <a:rPr lang="de-DE" dirty="0" smtClean="0"/>
              <a:t> von Daten zu fortlaufenden Ressourcen aus D, Zentrale Quelle ZDB, ZDB als „</a:t>
            </a:r>
            <a:r>
              <a:rPr lang="de-DE" dirty="0" err="1" smtClean="0"/>
              <a:t>Trusted</a:t>
            </a:r>
            <a:r>
              <a:rPr lang="de-DE" dirty="0" smtClean="0"/>
              <a:t> Partner“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Bestandsangaben für </a:t>
            </a:r>
            <a:r>
              <a:rPr lang="de-DE" dirty="0" err="1" smtClean="0"/>
              <a:t>WorldCat</a:t>
            </a:r>
            <a:r>
              <a:rPr lang="de-DE" dirty="0" smtClean="0"/>
              <a:t>-Nutzende zuverlässig durch </a:t>
            </a:r>
            <a:r>
              <a:rPr lang="de-DE" dirty="0" err="1" smtClean="0"/>
              <a:t>Dublettenvermeidung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59215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WorldCat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Datenmanipulationen für die ZDB-Titeldaten</a:t>
            </a:r>
            <a:br>
              <a:rPr lang="de-DE" dirty="0"/>
            </a:br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4030  </a:t>
            </a:r>
            <a:r>
              <a:rPr lang="de-DE" dirty="0"/>
              <a:t>Verlag und  Erscheinungsort </a:t>
            </a:r>
            <a:r>
              <a:rPr lang="de-DE" dirty="0" smtClean="0"/>
              <a:t>ist verpflichtend für alle Daten, daher:</a:t>
            </a:r>
          </a:p>
          <a:p>
            <a:endParaRPr lang="de-DE" dirty="0"/>
          </a:p>
          <a:p>
            <a:r>
              <a:rPr lang="de-DE" dirty="0" smtClean="0"/>
              <a:t>In den RAK-Daten wurden Ergänzungen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smtClean="0"/>
              <a:t>fehlende </a:t>
            </a:r>
            <a:r>
              <a:rPr lang="de-DE" dirty="0"/>
              <a:t>Verlagsdaten in die RAK-Daten mit der RDA-Formulierung „[Verlag nicht ermittelbar]“ ergänzt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die </a:t>
            </a:r>
            <a:r>
              <a:rPr lang="de-DE" dirty="0"/>
              <a:t>lateinischen Abkürzungen in 4030 „[</a:t>
            </a:r>
            <a:r>
              <a:rPr lang="de-DE" dirty="0" err="1"/>
              <a:t>S.l</a:t>
            </a:r>
            <a:r>
              <a:rPr lang="de-DE" dirty="0"/>
              <a:t>.]“ bzw. „[</a:t>
            </a:r>
            <a:r>
              <a:rPr lang="de-DE" dirty="0" err="1"/>
              <a:t>s.n</a:t>
            </a:r>
            <a:r>
              <a:rPr lang="de-DE" dirty="0"/>
              <a:t>.]“ wurden durch die RDA-Formulierungen „[Erscheinungsort nicht ermittelbar]“ bzw. „[Verlag nicht ermittelbar]" </a:t>
            </a:r>
            <a:r>
              <a:rPr lang="de-DE" dirty="0" smtClean="0"/>
              <a:t>ersetzt</a:t>
            </a:r>
            <a:endParaRPr lang="de-DE" dirty="0"/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r>
              <a:rPr lang="de-DE" dirty="0" smtClean="0"/>
              <a:t>Die </a:t>
            </a:r>
            <a:r>
              <a:rPr lang="de-DE" dirty="0"/>
              <a:t>Erfassung in PICA 4030 ändert sich nicht. Nach wie vor wird nach diesem Muster erfasst</a:t>
            </a:r>
            <a:r>
              <a:rPr lang="de-DE" dirty="0" smtClean="0"/>
              <a:t>:</a:t>
            </a:r>
          </a:p>
          <a:p>
            <a:endParaRPr lang="de-DE" dirty="0"/>
          </a:p>
          <a:p>
            <a:r>
              <a:rPr lang="de-DE" dirty="0"/>
              <a:t>4030 Heidelberg : Springer Medizin</a:t>
            </a:r>
          </a:p>
          <a:p>
            <a:r>
              <a:rPr lang="de-DE" dirty="0"/>
              <a:t>4030 Heidelberg : [Verlag nicht ermittelbar]</a:t>
            </a:r>
          </a:p>
          <a:p>
            <a:r>
              <a:rPr lang="de-DE" dirty="0"/>
              <a:t>4030 [Erscheinungsort  nicht ermittelbar] : Springer Medizin</a:t>
            </a:r>
          </a:p>
          <a:p>
            <a:r>
              <a:rPr lang="de-DE" dirty="0"/>
              <a:t>4030 [Erscheinungsort nicht ermittelbar] : [Verlag nicht ermittelbar]</a:t>
            </a:r>
          </a:p>
          <a:p>
            <a:r>
              <a:rPr lang="de-DE" dirty="0"/>
              <a:t> 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1120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WorldCat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Bestandsdaten-Anzeige im </a:t>
            </a:r>
            <a:r>
              <a:rPr lang="de-DE" dirty="0" err="1"/>
              <a:t>WorldCat</a:t>
            </a:r>
            <a:r>
              <a:rPr lang="de-DE" dirty="0"/>
              <a:t>, </a:t>
            </a:r>
            <a:r>
              <a:rPr lang="de-DE" dirty="0" err="1"/>
              <a:t>WorldCat</a:t>
            </a:r>
            <a:r>
              <a:rPr lang="de-DE" dirty="0"/>
              <a:t> Registry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smtClean="0"/>
              <a:t>die </a:t>
            </a:r>
            <a:r>
              <a:rPr lang="de-DE" dirty="0"/>
              <a:t>Bestandsdaten in der ZDB werden im </a:t>
            </a:r>
            <a:r>
              <a:rPr lang="de-DE" dirty="0" err="1"/>
              <a:t>WorldCat</a:t>
            </a:r>
            <a:r>
              <a:rPr lang="de-DE" dirty="0"/>
              <a:t> in Form eines „Symbols“ </a:t>
            </a:r>
            <a:r>
              <a:rPr lang="de-DE" dirty="0" smtClean="0"/>
              <a:t>angegeben; das </a:t>
            </a:r>
            <a:r>
              <a:rPr lang="de-DE" dirty="0"/>
              <a:t>„Symbol“ gibt Endnutzer*innen den Standort der Bibliothek an, die Bestand am jeweiligen Titel </a:t>
            </a:r>
            <a:r>
              <a:rPr lang="de-DE" dirty="0" smtClean="0"/>
              <a:t>hat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die </a:t>
            </a:r>
            <a:r>
              <a:rPr lang="de-DE" dirty="0"/>
              <a:t>Verwendung des Symbols setzt voraus, dass die Bibliothek ihr OK für den Nachweis im </a:t>
            </a:r>
            <a:r>
              <a:rPr lang="de-DE" dirty="0" err="1"/>
              <a:t>WorldCat</a:t>
            </a:r>
            <a:r>
              <a:rPr lang="de-DE" dirty="0"/>
              <a:t> gegeben </a:t>
            </a:r>
            <a:r>
              <a:rPr lang="de-DE" dirty="0" smtClean="0"/>
              <a:t>hat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smtClean="0"/>
              <a:t>wir bitten </a:t>
            </a:r>
            <a:r>
              <a:rPr lang="de-DE" dirty="0"/>
              <a:t>zukünftig um zeitnahe Mitteilung bei Änderungen der Adressdaten von Bibliotheken an das ISIL- und </a:t>
            </a:r>
            <a:r>
              <a:rPr lang="de-DE" dirty="0" err="1"/>
              <a:t>Sigelverzeichnis</a:t>
            </a:r>
            <a:r>
              <a:rPr lang="de-DE" dirty="0"/>
              <a:t>, um dauerhaft eine Synchronisierung zwischen dem ISIL- und </a:t>
            </a:r>
            <a:r>
              <a:rPr lang="de-DE" dirty="0" err="1"/>
              <a:t>Sigelverzeichnis</a:t>
            </a:r>
            <a:r>
              <a:rPr lang="de-DE" dirty="0"/>
              <a:t> und der </a:t>
            </a:r>
            <a:r>
              <a:rPr lang="de-DE" dirty="0" err="1"/>
              <a:t>WorldCat</a:t>
            </a:r>
            <a:r>
              <a:rPr lang="de-DE" dirty="0"/>
              <a:t> Registry zu ermöglichen </a:t>
            </a:r>
            <a:r>
              <a:rPr lang="de-DE" u="sng" dirty="0">
                <a:hlinkClick r:id="rId2"/>
              </a:rPr>
              <a:t>https://</a:t>
            </a:r>
            <a:r>
              <a:rPr lang="de-DE" u="sng" dirty="0" smtClean="0">
                <a:hlinkClick r:id="rId2"/>
              </a:rPr>
              <a:t>sigel.staatsbibliothek-berlin.de/aenderungen-mitteilen</a:t>
            </a:r>
            <a:endParaRPr lang="de-DE" u="sng" dirty="0" smtClean="0"/>
          </a:p>
          <a:p>
            <a:endParaRPr lang="de-DE" dirty="0" smtClean="0"/>
          </a:p>
          <a:p>
            <a:r>
              <a:rPr lang="de-DE" dirty="0" smtClean="0"/>
              <a:t>Ansprechpartner*innen </a:t>
            </a:r>
            <a:r>
              <a:rPr lang="de-DE" dirty="0"/>
              <a:t>dafür in der ZDB </a:t>
            </a:r>
            <a:r>
              <a:rPr lang="de-DE" dirty="0" smtClean="0"/>
              <a:t>sind:</a:t>
            </a:r>
          </a:p>
          <a:p>
            <a:r>
              <a:rPr lang="de-DE" dirty="0" smtClean="0"/>
              <a:t>Dr</a:t>
            </a:r>
            <a:r>
              <a:rPr lang="de-DE" dirty="0"/>
              <a:t>. Katja Jana / </a:t>
            </a:r>
            <a:r>
              <a:rPr lang="de-DE" u="sng" dirty="0">
                <a:hlinkClick r:id="rId3"/>
              </a:rPr>
              <a:t>katja.jana@sbb.spk-berlin.de</a:t>
            </a:r>
            <a:r>
              <a:rPr lang="de-DE" dirty="0"/>
              <a:t> </a:t>
            </a:r>
            <a:endParaRPr lang="de-DE" dirty="0" smtClean="0"/>
          </a:p>
          <a:p>
            <a:r>
              <a:rPr lang="de-DE" dirty="0" smtClean="0"/>
              <a:t>Johann </a:t>
            </a:r>
            <a:r>
              <a:rPr lang="de-DE" dirty="0"/>
              <a:t>Rolschewski / </a:t>
            </a:r>
            <a:r>
              <a:rPr lang="de-DE" u="sng" dirty="0">
                <a:hlinkClick r:id="rId4"/>
              </a:rPr>
              <a:t>johann.rolschewski@sbb.spk-berlin.de</a:t>
            </a:r>
            <a:endParaRPr lang="de-DE" dirty="0"/>
          </a:p>
          <a:p>
            <a:r>
              <a:rPr lang="de-DE" dirty="0"/>
              <a:t> 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6269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WorldCat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Bestandsdaten-Anzeige im </a:t>
            </a:r>
            <a:r>
              <a:rPr lang="de-DE" dirty="0" err="1"/>
              <a:t>WorldCat</a:t>
            </a:r>
            <a:r>
              <a:rPr lang="de-DE" dirty="0"/>
              <a:t>, </a:t>
            </a:r>
            <a:r>
              <a:rPr lang="de-DE" dirty="0" err="1"/>
              <a:t>WorldCat</a:t>
            </a:r>
            <a:r>
              <a:rPr lang="de-DE" dirty="0"/>
              <a:t> Registry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dirty="0" smtClean="0"/>
              <a:t>wenn  </a:t>
            </a:r>
            <a:r>
              <a:rPr lang="de-DE" dirty="0"/>
              <a:t>der Zugriff auf den lokalen Katalog gewünscht ist (und entsprechende Verträge bestehen), muss OCLC die Base-URLs für den Zugriff auf den lokalen Katalog bekannt </a:t>
            </a:r>
            <a:r>
              <a:rPr lang="de-DE" dirty="0" smtClean="0"/>
              <a:t>sein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dazu </a:t>
            </a:r>
            <a:r>
              <a:rPr lang="de-DE" dirty="0"/>
              <a:t>weisen wir </a:t>
            </a:r>
            <a:r>
              <a:rPr lang="de-DE" dirty="0" smtClean="0"/>
              <a:t>hin auf </a:t>
            </a:r>
            <a:r>
              <a:rPr lang="de-DE" dirty="0"/>
              <a:t>die Notwendigkeit der Aktualisierung der spezifischen Konfiguration der Base-URLs des jeweiligen Bibliothekskatalogs mittels der „OCLC Service </a:t>
            </a:r>
            <a:r>
              <a:rPr lang="de-DE" dirty="0" err="1"/>
              <a:t>Configuration</a:t>
            </a:r>
            <a:r>
              <a:rPr lang="de-DE" dirty="0"/>
              <a:t>“ </a:t>
            </a:r>
            <a:r>
              <a:rPr lang="de-DE" u="sng" dirty="0">
                <a:hlinkClick r:id="rId2"/>
              </a:rPr>
              <a:t>https://help-de.oclc.org/WorldCat/WorldCat_registry/Configure_deep_links/Configure_links_to_your_online_catalog</a:t>
            </a:r>
            <a:endParaRPr lang="de-DE" dirty="0"/>
          </a:p>
          <a:p>
            <a:endParaRPr lang="de-DE" dirty="0" smtClean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de-DE" dirty="0" smtClean="0"/>
              <a:t>damit ist die </a:t>
            </a:r>
            <a:r>
              <a:rPr lang="de-DE" dirty="0"/>
              <a:t>Weiterleitung zwischen dem Bestandsnachweis in </a:t>
            </a:r>
            <a:r>
              <a:rPr lang="de-DE" dirty="0" err="1"/>
              <a:t>WorldCat</a:t>
            </a:r>
            <a:r>
              <a:rPr lang="de-DE" dirty="0"/>
              <a:t> zum lokalen Bibliothekskatalog </a:t>
            </a:r>
            <a:r>
              <a:rPr lang="de-DE" dirty="0" smtClean="0"/>
              <a:t>möglich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de-DE" dirty="0" smtClean="0"/>
              <a:t>Ansprechpartner </a:t>
            </a:r>
            <a:r>
              <a:rPr lang="de-DE" dirty="0"/>
              <a:t>dafür ist </a:t>
            </a:r>
            <a:r>
              <a:rPr lang="de-DE" dirty="0" smtClean="0"/>
              <a:t>OCLC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7740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400" dirty="0" smtClean="0"/>
              <a:t>AG Systemlandschaft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1600" dirty="0" smtClean="0"/>
              <a:t>Hans-Jörg Lieder / ZDB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392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Programm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z="1400" dirty="0" smtClean="0"/>
              <a:t>9:00 – 9:05		Begrüßung</a:t>
            </a:r>
          </a:p>
          <a:p>
            <a:pPr lvl="0"/>
            <a:endParaRPr lang="de-DE" sz="1400" dirty="0"/>
          </a:p>
          <a:p>
            <a:pPr lvl="0"/>
            <a:r>
              <a:rPr lang="de-DE" sz="1400" dirty="0" smtClean="0"/>
              <a:t>9:05 – 9:30		Die Global Open Knowledge Base (</a:t>
            </a:r>
            <a:r>
              <a:rPr lang="de-DE" sz="1400" dirty="0" err="1" smtClean="0"/>
              <a:t>GOKb</a:t>
            </a:r>
            <a:r>
              <a:rPr lang="de-DE" sz="1400" dirty="0" smtClean="0"/>
              <a:t>) - Aktuelles				 (</a:t>
            </a:r>
            <a:r>
              <a:rPr lang="de-DE" sz="1400" dirty="0" err="1" smtClean="0"/>
              <a:t>Seegert</a:t>
            </a:r>
            <a:r>
              <a:rPr lang="de-DE" sz="1400" dirty="0" smtClean="0"/>
              <a:t>)</a:t>
            </a:r>
            <a:endParaRPr lang="de-DE" sz="1400" dirty="0"/>
          </a:p>
          <a:p>
            <a:pPr lvl="0"/>
            <a:endParaRPr lang="de-DE" sz="1400" dirty="0" smtClean="0"/>
          </a:p>
          <a:p>
            <a:r>
              <a:rPr lang="de-DE" sz="1400" dirty="0" smtClean="0"/>
              <a:t>9:30 – 9:50		EZB-ZDB-Kooperation (Weisheit)</a:t>
            </a:r>
            <a:endParaRPr lang="de-DE" sz="1400" dirty="0"/>
          </a:p>
          <a:p>
            <a:pPr lvl="0"/>
            <a:endParaRPr lang="de-DE" sz="1400" dirty="0"/>
          </a:p>
          <a:p>
            <a:r>
              <a:rPr lang="de-DE" sz="1400" dirty="0" smtClean="0"/>
              <a:t>9:50 – 10:00	</a:t>
            </a:r>
            <a:r>
              <a:rPr lang="de-DE" sz="1400" dirty="0" err="1"/>
              <a:t>Neuladen</a:t>
            </a:r>
            <a:r>
              <a:rPr lang="de-DE" sz="1400" dirty="0"/>
              <a:t> der ZDB-Daten in den OCLC </a:t>
            </a:r>
            <a:r>
              <a:rPr lang="de-DE" sz="1400" dirty="0" err="1"/>
              <a:t>WorldCat</a:t>
            </a:r>
            <a:r>
              <a:rPr lang="de-DE" sz="1400" dirty="0"/>
              <a:t> (Sewing)</a:t>
            </a:r>
          </a:p>
          <a:p>
            <a:pPr lvl="0"/>
            <a:endParaRPr lang="de-DE" sz="1400" dirty="0" smtClean="0"/>
          </a:p>
          <a:p>
            <a:r>
              <a:rPr lang="de-DE" sz="1400" dirty="0" smtClean="0"/>
              <a:t>10:00 – 10:15	AG Systemlandschaft (Lieder)</a:t>
            </a:r>
          </a:p>
          <a:p>
            <a:pPr lvl="0"/>
            <a:endParaRPr lang="de-DE" sz="1400" dirty="0"/>
          </a:p>
          <a:p>
            <a:pPr lvl="0"/>
            <a:r>
              <a:rPr lang="de-DE" sz="1400" dirty="0" smtClean="0"/>
              <a:t>10:15 – 10:25	ZDB-Format (Sewing)</a:t>
            </a:r>
          </a:p>
          <a:p>
            <a:pPr lvl="0"/>
            <a:endParaRPr lang="de-DE" sz="1400" dirty="0"/>
          </a:p>
          <a:p>
            <a:pPr lvl="0"/>
            <a:r>
              <a:rPr lang="de-DE" sz="1400" dirty="0" smtClean="0"/>
              <a:t>10:25 – 10:30	Erschließungshandbuch – Praxis-Update (Sewing)</a:t>
            </a:r>
          </a:p>
          <a:p>
            <a:pPr lvl="0"/>
            <a:endParaRPr lang="de-DE" sz="1400" dirty="0"/>
          </a:p>
          <a:p>
            <a:pPr lvl="0"/>
            <a:r>
              <a:rPr lang="de-DE" sz="1400" dirty="0" smtClean="0"/>
              <a:t>10:30 – 11:10</a:t>
            </a:r>
            <a:r>
              <a:rPr lang="de-DE" sz="1400" dirty="0"/>
              <a:t>	</a:t>
            </a:r>
            <a:r>
              <a:rPr lang="de-DE" sz="1400" dirty="0" smtClean="0"/>
              <a:t>Online-Schulungen in der ZDB (König)</a:t>
            </a:r>
          </a:p>
          <a:p>
            <a:pPr lvl="0"/>
            <a:endParaRPr lang="de-DE" sz="1400" dirty="0" smtClean="0"/>
          </a:p>
          <a:p>
            <a:r>
              <a:rPr lang="de-DE" sz="1400" dirty="0" smtClean="0"/>
              <a:t>11:10 </a:t>
            </a:r>
            <a:r>
              <a:rPr lang="de-DE" sz="1400" dirty="0"/>
              <a:t>– 11:30	Fragen und Antworten</a:t>
            </a:r>
          </a:p>
          <a:p>
            <a:endParaRPr lang="de-DE" dirty="0"/>
          </a:p>
          <a:p>
            <a:pPr lvl="0"/>
            <a:endParaRPr lang="de-DE" dirty="0"/>
          </a:p>
          <a:p>
            <a:pPr lvl="0"/>
            <a:endParaRPr lang="de-DE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557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 Systemlandschaft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WAS:</a:t>
            </a:r>
          </a:p>
          <a:p>
            <a:endParaRPr lang="de-DE" dirty="0" smtClean="0"/>
          </a:p>
          <a:p>
            <a:r>
              <a:rPr lang="de-DE" dirty="0" smtClean="0"/>
              <a:t>Die </a:t>
            </a:r>
            <a:r>
              <a:rPr lang="de-DE" dirty="0"/>
              <a:t>Arbeitsgemeinschaft </a:t>
            </a:r>
            <a:r>
              <a:rPr lang="de-DE" dirty="0" smtClean="0"/>
              <a:t>Systemlandschaft </a:t>
            </a:r>
            <a:r>
              <a:rPr lang="de-DE" dirty="0"/>
              <a:t>ist eine Initiative der Elektronischen </a:t>
            </a:r>
            <a:r>
              <a:rPr lang="de-DE" dirty="0" smtClean="0"/>
              <a:t>Zeitschriftenbibliothek, </a:t>
            </a:r>
            <a:r>
              <a:rPr lang="de-DE" dirty="0"/>
              <a:t>der Arbeitsgemeinschaft Verbundsysteme </a:t>
            </a:r>
            <a:r>
              <a:rPr lang="de-DE" dirty="0" smtClean="0"/>
              <a:t>und </a:t>
            </a:r>
            <a:r>
              <a:rPr lang="de-DE" dirty="0"/>
              <a:t>der </a:t>
            </a:r>
            <a:r>
              <a:rPr lang="de-DE" dirty="0" smtClean="0"/>
              <a:t>Zeitschriftendatenbank. </a:t>
            </a:r>
            <a:r>
              <a:rPr lang="de-DE" dirty="0"/>
              <a:t>Sie wurde auf Initiative des EZB-Beirats ins Leben gerufen, um die Grundlagen für eine effizient arbeitende Infrastruktur im Bereich der Verwaltung von elektronischen Ressourcen (u.a. E-Zeitschriften, E-Books, Datenbanken) im deutschsprachigen Raum und darüber hinaus zu schaffen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b="1" dirty="0" smtClean="0"/>
              <a:t>WER:</a:t>
            </a:r>
          </a:p>
          <a:p>
            <a:endParaRPr lang="de-DE" dirty="0" smtClean="0"/>
          </a:p>
          <a:p>
            <a:r>
              <a:rPr lang="de-DE" dirty="0" smtClean="0"/>
              <a:t>41 </a:t>
            </a:r>
            <a:r>
              <a:rPr lang="de-DE" dirty="0" err="1" smtClean="0"/>
              <a:t>Kolleg:innen</a:t>
            </a:r>
            <a:r>
              <a:rPr lang="de-DE" dirty="0" smtClean="0"/>
              <a:t> aus: Verbundzentralen, EZB, ZDB, DNB, Einzelbibliotheken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42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 Systemlandschaft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556792"/>
            <a:ext cx="7921625" cy="4780789"/>
          </a:xfrm>
        </p:spPr>
        <p:txBody>
          <a:bodyPr/>
          <a:lstStyle/>
          <a:p>
            <a:endParaRPr lang="de-DE" dirty="0" smtClean="0"/>
          </a:p>
          <a:p>
            <a:r>
              <a:rPr lang="de-DE" b="1" dirty="0" smtClean="0"/>
              <a:t>WIE:</a:t>
            </a:r>
          </a:p>
          <a:p>
            <a:endParaRPr lang="de-DE" dirty="0" smtClean="0"/>
          </a:p>
          <a:p>
            <a:r>
              <a:rPr lang="de-DE" dirty="0" smtClean="0"/>
              <a:t>Organisation in 6 Arbeitsgruppen</a:t>
            </a:r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Begriffsdefinitionen </a:t>
            </a:r>
            <a:r>
              <a:rPr lang="de-DE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de-DE" dirty="0" smtClean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dirty="0" smtClean="0"/>
              <a:t>Entwicklung eines Fragebogens </a:t>
            </a:r>
            <a:r>
              <a:rPr lang="de-DE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u="sng" dirty="0" smtClean="0"/>
              <a:t>Ermittlung relevanter Adressaten, Durchführung der Befragung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Visualisierungen der Ergebnisse 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Öffentlichkeitsarbeit </a:t>
            </a:r>
            <a:r>
              <a:rPr lang="de-DE" dirty="0" smtClean="0">
                <a:sym typeface="Wingdings" panose="05000000000000000000" pitchFamily="2" charset="2"/>
              </a:rPr>
              <a:t>(laufend) </a:t>
            </a:r>
            <a:r>
              <a:rPr lang="de-DE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Turnusmäßige Aktualisierungen</a:t>
            </a:r>
          </a:p>
          <a:p>
            <a:endParaRPr lang="de-DE" dirty="0"/>
          </a:p>
          <a:p>
            <a:r>
              <a:rPr lang="de-DE" b="1" dirty="0" smtClean="0"/>
              <a:t>ERWARTETES ERGEBNIS:</a:t>
            </a:r>
          </a:p>
          <a:p>
            <a:endParaRPr lang="de-DE" dirty="0" smtClean="0"/>
          </a:p>
          <a:p>
            <a:r>
              <a:rPr lang="de-DE" dirty="0" smtClean="0"/>
              <a:t>Erstellung einer </a:t>
            </a:r>
            <a:r>
              <a:rPr lang="de-DE" dirty="0"/>
              <a:t>Systemlandkarte zur Visualisierung der Datenaustauschprozesse bei der Verwaltung elektronischer Ressourcen in wissenschaftlichen </a:t>
            </a:r>
            <a:r>
              <a:rPr lang="de-DE" dirty="0" smtClean="0"/>
              <a:t>Bibliotheken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89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 Systemlandschaft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556792"/>
            <a:ext cx="7921625" cy="4780789"/>
          </a:xfrm>
        </p:spPr>
        <p:txBody>
          <a:bodyPr/>
          <a:lstStyle/>
          <a:p>
            <a:endParaRPr lang="de-DE" dirty="0" smtClean="0"/>
          </a:p>
          <a:p>
            <a:r>
              <a:rPr lang="de-DE" b="1" dirty="0" smtClean="0"/>
              <a:t>Neugierig?</a:t>
            </a:r>
          </a:p>
          <a:p>
            <a:endParaRPr lang="de-DE" b="1" dirty="0" smtClean="0"/>
          </a:p>
          <a:p>
            <a:endParaRPr lang="de-DE" b="1" dirty="0" smtClean="0"/>
          </a:p>
          <a:p>
            <a:r>
              <a:rPr lang="de-DE" b="1" dirty="0" smtClean="0"/>
              <a:t>Besuchen Sie: </a:t>
            </a:r>
            <a:r>
              <a:rPr lang="de-DE" dirty="0" smtClean="0">
                <a:hlinkClick r:id="rId2"/>
              </a:rPr>
              <a:t>https://ag-systemlandschaft.de/</a:t>
            </a:r>
            <a:endParaRPr lang="de-DE" b="1" dirty="0"/>
          </a:p>
          <a:p>
            <a:endParaRPr lang="de-DE" b="1" dirty="0" smtClean="0"/>
          </a:p>
          <a:p>
            <a:endParaRPr lang="de-DE" b="1" dirty="0" smtClean="0"/>
          </a:p>
          <a:p>
            <a:r>
              <a:rPr lang="de-DE" b="1" dirty="0" smtClean="0"/>
              <a:t>Machen Sie mit!</a:t>
            </a:r>
            <a:endParaRPr lang="de-DE" dirty="0"/>
          </a:p>
          <a:p>
            <a:endParaRPr lang="de-DE" dirty="0"/>
          </a:p>
          <a:p>
            <a:r>
              <a:rPr lang="de-DE" dirty="0"/>
              <a:t>Die AG Systemlandschaft E-Ressourcen ist eine offene AG, die sich über die Mitarbeit aller relevanten öffentlichen Institutionen freut – bei Interesse melden Sie sich bitte unter </a:t>
            </a:r>
            <a:r>
              <a:rPr lang="de-DE" dirty="0">
                <a:hlinkClick r:id="rId3"/>
              </a:rPr>
              <a:t>info@ag-systemlandschaft.de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676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800" dirty="0" smtClean="0"/>
              <a:t>ZDB-Format:</a:t>
            </a:r>
            <a:br>
              <a:rPr lang="de-DE" sz="2800" dirty="0" smtClean="0"/>
            </a:br>
            <a:r>
              <a:rPr lang="de-DE" sz="2000" dirty="0" smtClean="0"/>
              <a:t>Zusammenlegung von PICA 7120 und 7140 /</a:t>
            </a:r>
            <a:br>
              <a:rPr lang="de-DE" sz="2000" dirty="0" smtClean="0"/>
            </a:br>
            <a:r>
              <a:rPr lang="de-DE" sz="2000" dirty="0" smtClean="0"/>
              <a:t>Anhang J / Datierung der aktuellen Veröffentlichungsangabe</a:t>
            </a:r>
            <a:br>
              <a:rPr lang="de-DE" sz="20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1600" dirty="0"/>
              <a:t>Silke </a:t>
            </a:r>
            <a:r>
              <a:rPr lang="de-DE" sz="1600" dirty="0" smtClean="0"/>
              <a:t>Sewing / ZDB</a:t>
            </a: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98351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Zusammenlegung 7120 und 7140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dirty="0" smtClean="0"/>
              <a:t>Die ZDB legt die Felder PICA 7120 und 7140 für die Bestands- und Lizenzangaben in maschinell interpretierbarer Form zusammen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Angaben sollen vereinheitlicht und vereinfacht werden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r>
              <a:rPr lang="de-DE" dirty="0" smtClean="0"/>
              <a:t>Ziele: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Reduzierung von Mehraufwand an den Schnittstellen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Bessere Interpretierbarkeit in Drittsystemen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64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Zusammenlegung 7120 und 7140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   7120 bisher				7120 neu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 bwMode="auto">
          <a:xfrm>
            <a:off x="922647" y="2996952"/>
            <a:ext cx="2304256" cy="208823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Bestandsangaben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5375745" y="2376255"/>
            <a:ext cx="2088232" cy="208823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Bestandsangaben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5375745" y="4495317"/>
            <a:ext cx="2088232" cy="187220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Moving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Wall</a:t>
            </a:r>
          </a:p>
        </p:txBody>
      </p:sp>
      <p:sp>
        <p:nvSpPr>
          <p:cNvPr id="6" name="Pfeil nach rechts 5"/>
          <p:cNvSpPr/>
          <p:nvPr/>
        </p:nvSpPr>
        <p:spPr bwMode="auto">
          <a:xfrm>
            <a:off x="3817703" y="3861048"/>
            <a:ext cx="978408" cy="484632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2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Zusammenlegung von 7120 und 7140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dirty="0" smtClean="0"/>
              <a:t>Ende Februar 2023 wurde die erste Stufe eingeführt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Neue Unterfeldstruktur für 7120 und 4024 (maschinell interpretierbare Zählungsangabe)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Manuelle Eingaben sollen vermieden werden:</a:t>
            </a:r>
          </a:p>
          <a:p>
            <a:pPr marL="465138" lvl="1" indent="-285750">
              <a:buFontTx/>
              <a:buChar char="-"/>
            </a:pPr>
            <a:r>
              <a:rPr lang="de-DE" dirty="0" smtClean="0"/>
              <a:t>4024 – Datenmaske</a:t>
            </a:r>
          </a:p>
          <a:p>
            <a:pPr marL="465138" lvl="1" indent="-285750">
              <a:buFontTx/>
              <a:buChar char="-"/>
            </a:pPr>
            <a:r>
              <a:rPr lang="de-DE" dirty="0" smtClean="0"/>
              <a:t>7120 – Skript-Einsatz bei Print</a:t>
            </a:r>
          </a:p>
          <a:p>
            <a:pPr marL="465138" lvl="1" indent="-285750">
              <a:buFontTx/>
              <a:buChar char="-"/>
            </a:pPr>
            <a:r>
              <a:rPr lang="de-DE" dirty="0" smtClean="0"/>
              <a:t>7120 – Lieferung durch EZB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ó"/>
            </a:pPr>
            <a:r>
              <a:rPr lang="de-DE" dirty="0" smtClean="0">
                <a:sym typeface="Wingdings" panose="05000000000000000000" pitchFamily="2" charset="2"/>
              </a:rPr>
              <a:t>Einsatz von Datenmaske und Skript in unterschiedlichen </a:t>
            </a:r>
            <a:r>
              <a:rPr lang="de-DE" dirty="0" err="1" smtClean="0">
                <a:sym typeface="Wingdings" panose="05000000000000000000" pitchFamily="2" charset="2"/>
              </a:rPr>
              <a:t>WinIBW</a:t>
            </a:r>
            <a:r>
              <a:rPr lang="de-DE" dirty="0" smtClean="0">
                <a:sym typeface="Wingdings" panose="05000000000000000000" pitchFamily="2" charset="2"/>
              </a:rPr>
              <a:t>-Versionen?</a:t>
            </a:r>
          </a:p>
          <a:p>
            <a:endParaRPr lang="de-DE" dirty="0" smtClean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73628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Zusammenlegung von 7120 und 7140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dirty="0" smtClean="0"/>
              <a:t>Warum neue </a:t>
            </a:r>
            <a:r>
              <a:rPr lang="de-DE" dirty="0" smtClean="0"/>
              <a:t>Unterfeldstruktur in 7120 und 4024:</a:t>
            </a:r>
          </a:p>
          <a:p>
            <a:pPr marL="465138" lvl="1" indent="-285750">
              <a:buFontTx/>
              <a:buChar char="-"/>
            </a:pPr>
            <a:r>
              <a:rPr lang="de-DE" dirty="0" smtClean="0"/>
              <a:t>Es traten immer wieder Fehler in der ZDB auf, die die </a:t>
            </a:r>
            <a:r>
              <a:rPr lang="de-DE" dirty="0" err="1" smtClean="0"/>
              <a:t>WinIBW</a:t>
            </a:r>
            <a:r>
              <a:rPr lang="de-DE" dirty="0" smtClean="0"/>
              <a:t>, die Auslieferung der Daten und die Anzeige im ZDB-Katalog betrafen</a:t>
            </a:r>
          </a:p>
          <a:p>
            <a:pPr lvl="1" indent="0">
              <a:buNone/>
            </a:pPr>
            <a:endParaRPr lang="de-DE" dirty="0" smtClean="0"/>
          </a:p>
          <a:p>
            <a:pPr marL="465138" lvl="1" indent="-285750">
              <a:buFontTx/>
              <a:buChar char="-"/>
            </a:pPr>
            <a:r>
              <a:rPr lang="de-DE" dirty="0" smtClean="0"/>
              <a:t>Diese Fehler sind zurückzuführen auf die alte Erfassungsstruktur:</a:t>
            </a:r>
          </a:p>
          <a:p>
            <a:pPr marL="644525" lvl="2" indent="-285750">
              <a:buFontTx/>
              <a:buChar char="-"/>
            </a:pPr>
            <a:r>
              <a:rPr lang="de-DE" dirty="0" smtClean="0"/>
              <a:t>versehentliche Leerzeichen nach den Schrägstrichen in der Unterfeldstruktur </a:t>
            </a:r>
          </a:p>
          <a:p>
            <a:pPr marL="644525" lvl="2" indent="-285750">
              <a:buFontTx/>
              <a:buChar char="-"/>
            </a:pPr>
            <a:r>
              <a:rPr lang="de-DE" dirty="0" smtClean="0"/>
              <a:t>unterschiedliche Setzung der Markierung </a:t>
            </a:r>
            <a:r>
              <a:rPr lang="de-DE" dirty="0"/>
              <a:t>„</a:t>
            </a:r>
            <a:r>
              <a:rPr lang="de-DE" dirty="0" smtClean="0"/>
              <a:t>laufend“ bei der Eingabe </a:t>
            </a:r>
            <a:r>
              <a:rPr lang="de-DE" dirty="0"/>
              <a:t>des Bindestrichs ohne umgebende </a:t>
            </a:r>
            <a:r>
              <a:rPr lang="de-DE" dirty="0" smtClean="0"/>
              <a:t>Blanks</a:t>
            </a:r>
          </a:p>
          <a:p>
            <a:pPr marL="644525" lvl="2" indent="-285750">
              <a:buFontTx/>
              <a:buChar char="-"/>
            </a:pPr>
            <a:r>
              <a:rPr lang="de-DE" dirty="0" smtClean="0"/>
              <a:t>und bei der Kettung, die mit einem Semikolon und einem Leerzeichen angegeben werden musste</a:t>
            </a:r>
          </a:p>
          <a:p>
            <a:pPr marL="644525" lvl="2" indent="-285750">
              <a:buFontTx/>
              <a:buChar char="-"/>
            </a:pPr>
            <a:endParaRPr lang="de-DE" dirty="0"/>
          </a:p>
          <a:p>
            <a:pPr marL="644525" lvl="2" indent="-285750">
              <a:buFontTx/>
              <a:buChar char="-"/>
            </a:pPr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/>
          </a:p>
          <a:p>
            <a:endParaRPr lang="de-DE" dirty="0" smtClean="0"/>
          </a:p>
          <a:p>
            <a:pPr marL="644525" lvl="2" indent="-285750">
              <a:buFont typeface="Symbol" panose="05050102010706020507" pitchFamily="18" charset="2"/>
              <a:buChar char="Þ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52914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Zusammenlegung 7120 und 7140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Alte Unterfeldstruktur in 7120 und 4024</a:t>
            </a:r>
          </a:p>
          <a:p>
            <a:endParaRPr lang="de-DE" dirty="0"/>
          </a:p>
          <a:p>
            <a:r>
              <a:rPr lang="de-DE" dirty="0" smtClean="0"/>
              <a:t>Bsp.</a:t>
            </a:r>
          </a:p>
          <a:p>
            <a:endParaRPr lang="de-DE" dirty="0"/>
          </a:p>
          <a:p>
            <a:r>
              <a:rPr lang="de-DE" b="1" dirty="0" smtClean="0"/>
              <a:t>PICA3 </a:t>
            </a:r>
            <a:r>
              <a:rPr lang="de-DE" dirty="0" smtClean="0"/>
              <a:t>7120 </a:t>
            </a:r>
            <a:r>
              <a:rPr lang="de-DE" dirty="0">
                <a:solidFill>
                  <a:srgbClr val="FF0000"/>
                </a:solidFill>
              </a:rPr>
              <a:t>/¬</a:t>
            </a:r>
            <a:r>
              <a:rPr lang="de-DE" dirty="0" smtClean="0"/>
              <a:t>b2013/E2015 </a:t>
            </a:r>
            <a:endParaRPr lang="de-DE" dirty="0"/>
          </a:p>
          <a:p>
            <a:r>
              <a:rPr lang="de-DE" dirty="0" smtClean="0"/>
              <a:t>Dadurch fehlerhaft: </a:t>
            </a:r>
            <a:r>
              <a:rPr lang="de-DE" b="1" dirty="0" smtClean="0"/>
              <a:t>PICA</a:t>
            </a:r>
            <a:r>
              <a:rPr lang="de-DE" b="1" dirty="0"/>
              <a:t>+ </a:t>
            </a:r>
            <a:r>
              <a:rPr lang="de-DE" dirty="0"/>
              <a:t>231@/01 </a:t>
            </a:r>
            <a:r>
              <a:rPr lang="de-DE" dirty="0" smtClean="0">
                <a:solidFill>
                  <a:srgbClr val="FF0000"/>
                </a:solidFill>
              </a:rPr>
              <a:t>ƒa¬b2013</a:t>
            </a:r>
            <a:r>
              <a:rPr lang="de-DE" dirty="0" smtClean="0"/>
              <a:t>ƒk2015</a:t>
            </a:r>
          </a:p>
          <a:p>
            <a:r>
              <a:rPr lang="de-DE" dirty="0" smtClean="0"/>
              <a:t>Richtig wäre: </a:t>
            </a:r>
            <a:r>
              <a:rPr lang="de-DE" b="1" dirty="0"/>
              <a:t>PICA+ </a:t>
            </a:r>
            <a:r>
              <a:rPr lang="de-DE" dirty="0"/>
              <a:t>231@/01 </a:t>
            </a:r>
            <a:r>
              <a:rPr lang="de-DE" dirty="0" smtClean="0">
                <a:solidFill>
                  <a:srgbClr val="00B050"/>
                </a:solidFill>
              </a:rPr>
              <a:t>ƒj2013</a:t>
            </a:r>
            <a:r>
              <a:rPr lang="de-DE" dirty="0" smtClean="0"/>
              <a:t>ƒk2015</a:t>
            </a:r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Das </a:t>
            </a:r>
            <a:r>
              <a:rPr lang="de-DE" dirty="0"/>
              <a:t>Steuerzeichen wird durch ein Leerzeichen </a:t>
            </a:r>
            <a:r>
              <a:rPr lang="de-DE" dirty="0" smtClean="0"/>
              <a:t>„zerschossen“. </a:t>
            </a:r>
            <a:r>
              <a:rPr lang="de-DE" dirty="0"/>
              <a:t>Dies führt dazu, dass der Inhalt in einem falschen Unterfeld erfasst wird, </a:t>
            </a:r>
            <a:r>
              <a:rPr lang="de-DE" dirty="0" smtClean="0"/>
              <a:t>hier </a:t>
            </a:r>
            <a:r>
              <a:rPr lang="de-DE" dirty="0"/>
              <a:t>in $</a:t>
            </a:r>
            <a:r>
              <a:rPr lang="de-DE" dirty="0" smtClean="0"/>
              <a:t>a. </a:t>
            </a:r>
            <a:r>
              <a:rPr lang="de-DE" dirty="0"/>
              <a:t>$a ist im ZDB-Format gar nicht vorgesehen. Die erfassten Daten sind nicht mehr maschinell interpretierbar.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52361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Zusammenlegung 7120 und 7140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Was passiert als Nächstes beim Feld 7120?</a:t>
            </a:r>
          </a:p>
          <a:p>
            <a:r>
              <a:rPr lang="de-DE" dirty="0"/>
              <a:t> </a:t>
            </a:r>
          </a:p>
          <a:p>
            <a:pPr lvl="0"/>
            <a:r>
              <a:rPr lang="de-DE" dirty="0"/>
              <a:t>Auffüllen von $0 und $6</a:t>
            </a:r>
          </a:p>
          <a:p>
            <a:r>
              <a:rPr lang="de-DE" dirty="0"/>
              <a:t>In den nächsten Tagen werden in den vorhandenen Daten bei 7120 $0 der Inhalt „;“ (Semikolon) und bei $6 ist mit Inhalt „-“ (Bis-Strich) automatisiert eingespielt.</a:t>
            </a:r>
          </a:p>
          <a:p>
            <a:r>
              <a:rPr lang="de-DE" dirty="0"/>
              <a:t> </a:t>
            </a:r>
          </a:p>
          <a:p>
            <a:pPr lvl="0"/>
            <a:r>
              <a:rPr lang="de-DE" dirty="0"/>
              <a:t>Zusammenführung der Inhalte aus dem ehemaligen Feld 7140 (</a:t>
            </a:r>
            <a:r>
              <a:rPr lang="de-DE" dirty="0" err="1"/>
              <a:t>Moving</a:t>
            </a:r>
            <a:r>
              <a:rPr lang="de-DE" dirty="0"/>
              <a:t> Wall) in das neue 7120</a:t>
            </a:r>
          </a:p>
          <a:p>
            <a:r>
              <a:rPr lang="de-DE" dirty="0"/>
              <a:t> </a:t>
            </a:r>
          </a:p>
          <a:p>
            <a:pPr lvl="0"/>
            <a:r>
              <a:rPr lang="de-DE" dirty="0"/>
              <a:t>Validation der Unterfeldstruktur von 7120 und 4024</a:t>
            </a:r>
          </a:p>
          <a:p>
            <a:r>
              <a:rPr lang="de-DE" dirty="0"/>
              <a:t>Die Validation für die Unterfelder in 7120 und 4024 wird voraussichtlich zum 29. August in Kraft </a:t>
            </a:r>
            <a:r>
              <a:rPr lang="de-DE" dirty="0" smtClean="0"/>
              <a:t>treten.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Vielen </a:t>
            </a:r>
            <a:r>
              <a:rPr lang="de-DE" dirty="0">
                <a:sym typeface="Wingdings" panose="05000000000000000000" pitchFamily="2" charset="2"/>
              </a:rPr>
              <a:t>Dank bei der manuellen Bereinigung von bereits festgestellten </a:t>
            </a:r>
            <a:r>
              <a:rPr lang="de-DE" dirty="0" smtClean="0">
                <a:sym typeface="Wingdings" panose="05000000000000000000" pitchFamily="2" charset="2"/>
              </a:rPr>
              <a:t>Fehlern!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5655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de-DE" sz="2400" dirty="0"/>
              <a:t>Die Global Open Knowledge Base (</a:t>
            </a:r>
            <a:r>
              <a:rPr lang="de-DE" sz="2400" dirty="0" err="1"/>
              <a:t>GOKb</a:t>
            </a:r>
            <a:r>
              <a:rPr lang="de-DE" sz="2400" dirty="0"/>
              <a:t>) - Aktuelles				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1600" dirty="0"/>
              <a:t>Christin </a:t>
            </a:r>
            <a:r>
              <a:rPr lang="de-DE" sz="1600" dirty="0" err="1"/>
              <a:t>Seegert</a:t>
            </a:r>
            <a:r>
              <a:rPr lang="de-DE" sz="1600" dirty="0"/>
              <a:t> / </a:t>
            </a:r>
            <a:r>
              <a:rPr lang="de-DE" sz="1600" dirty="0" err="1"/>
              <a:t>hbz</a:t>
            </a:r>
            <a:endParaRPr lang="de-DE" sz="1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20688"/>
            <a:ext cx="1834902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635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Anhang J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zweite Tranche der Anpassungen der RAK-</a:t>
            </a:r>
            <a:r>
              <a:rPr lang="de-DE" dirty="0" err="1" smtClean="0"/>
              <a:t>Vortexte</a:t>
            </a:r>
            <a:r>
              <a:rPr lang="de-DE" dirty="0" smtClean="0"/>
              <a:t> an die RDA-Beziehungskennzeichen erfolgt erst im 3./4. Quartal 2023.</a:t>
            </a:r>
          </a:p>
          <a:p>
            <a:endParaRPr lang="de-DE" dirty="0"/>
          </a:p>
          <a:p>
            <a:r>
              <a:rPr lang="de-DE" dirty="0" smtClean="0"/>
              <a:t>Zum Frühjahrsgesamtabzug 2024 (ggf. früher).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62372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Datierung der aktuellen Veröffentlichungsangabe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Wurde zurückgestellt bis Januar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51358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400" dirty="0"/>
              <a:t>Das Erschließungshandbuch – 3R-Projekt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1600" dirty="0" smtClean="0"/>
              <a:t>Silke Sewing / ZDB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29998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190" y="1556792"/>
            <a:ext cx="7921625" cy="4752528"/>
          </a:xfrm>
        </p:spPr>
        <p:txBody>
          <a:bodyPr/>
          <a:lstStyle/>
          <a:p>
            <a:r>
              <a:rPr lang="de-DE" sz="1600" b="0" dirty="0" smtClean="0">
                <a:latin typeface="+mn-lt"/>
                <a:cs typeface="Calibri" panose="020F0502020204030204" pitchFamily="34" charset="0"/>
                <a:sym typeface="Wingdings" panose="05000000000000000000" pitchFamily="2" charset="2"/>
              </a:rPr>
              <a:t/>
            </a:r>
            <a:br>
              <a:rPr lang="de-DE" sz="1600" b="0" dirty="0" smtClean="0">
                <a:latin typeface="+mn-lt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de-DE" sz="1600" b="0" dirty="0" smtClean="0">
                <a:latin typeface="+mn-lt"/>
                <a:cs typeface="Calibri" panose="020F0502020204030204" pitchFamily="34" charset="0"/>
              </a:rPr>
              <a:t>Der </a:t>
            </a:r>
            <a:r>
              <a:rPr lang="de-DE" sz="1600" b="0" dirty="0">
                <a:latin typeface="+mn-lt"/>
                <a:cs typeface="Calibri" panose="020F0502020204030204" pitchFamily="34" charset="0"/>
              </a:rPr>
              <a:t>Standardisierungsausschuss (</a:t>
            </a:r>
            <a:r>
              <a:rPr lang="de-DE" sz="1600" b="0" dirty="0" err="1">
                <a:latin typeface="+mn-lt"/>
                <a:cs typeface="Calibri" panose="020F0502020204030204" pitchFamily="34" charset="0"/>
              </a:rPr>
              <a:t>StA</a:t>
            </a:r>
            <a:r>
              <a:rPr lang="de-DE" sz="1600" b="0" dirty="0">
                <a:latin typeface="+mn-lt"/>
                <a:cs typeface="Calibri" panose="020F0502020204030204" pitchFamily="34" charset="0"/>
              </a:rPr>
              <a:t>) hat die Fachgruppe Erschließung (FGE) beauftragt, ein Erschließungshandbuch für die Bibliotheken des DACH-Raums zu erstellen</a:t>
            </a:r>
            <a:br>
              <a:rPr lang="de-DE" sz="1600" b="0" dirty="0">
                <a:latin typeface="+mn-lt"/>
                <a:cs typeface="Calibri" panose="020F0502020204030204" pitchFamily="34" charset="0"/>
              </a:rPr>
            </a:br>
            <a:r>
              <a:rPr lang="de-DE" sz="1600" b="0" dirty="0">
                <a:latin typeface="+mn-lt"/>
                <a:cs typeface="Calibri" panose="020F0502020204030204" pitchFamily="34" charset="0"/>
              </a:rPr>
              <a:t/>
            </a:r>
            <a:br>
              <a:rPr lang="de-DE" sz="1600" b="0" dirty="0">
                <a:latin typeface="+mn-lt"/>
                <a:cs typeface="Calibri" panose="020F0502020204030204" pitchFamily="34" charset="0"/>
              </a:rPr>
            </a:br>
            <a:r>
              <a:rPr lang="de-DE" sz="1600" b="0" dirty="0" smtClean="0">
                <a:latin typeface="+mn-lt"/>
                <a:cs typeface="Calibri" panose="020F0502020204030204" pitchFamily="34" charset="0"/>
                <a:sym typeface="Wingdings" panose="05000000000000000000" pitchFamily="2" charset="2"/>
              </a:rPr>
              <a:t>Seit März 2020  Projekt </a:t>
            </a:r>
            <a:r>
              <a:rPr lang="de-DE" sz="1600" b="0" dirty="0">
                <a:latin typeface="+mn-lt"/>
                <a:cs typeface="Calibri" panose="020F0502020204030204" pitchFamily="34" charset="0"/>
                <a:sym typeface="Wingdings" panose="05000000000000000000" pitchFamily="2" charset="2"/>
              </a:rPr>
              <a:t>3R für </a:t>
            </a:r>
            <a:r>
              <a:rPr lang="de-DE" sz="1600" b="0" dirty="0" smtClean="0">
                <a:latin typeface="+mn-lt"/>
                <a:cs typeface="Calibri" panose="020F0502020204030204" pitchFamily="34" charset="0"/>
                <a:sym typeface="Wingdings" panose="05000000000000000000" pitchFamily="2" charset="2"/>
              </a:rPr>
              <a:t>DACH-Bibliotheken</a:t>
            </a:r>
            <a:r>
              <a:rPr lang="de-DE" sz="1600" b="0" dirty="0">
                <a:latin typeface="+mn-lt"/>
                <a:cs typeface="Calibri" panose="020F0502020204030204" pitchFamily="34" charset="0"/>
                <a:sym typeface="Wingdings" panose="05000000000000000000" pitchFamily="2" charset="2"/>
              </a:rPr>
              <a:t/>
            </a:r>
            <a:br>
              <a:rPr lang="de-DE" sz="1600" b="0" dirty="0">
                <a:latin typeface="+mn-lt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de-DE" sz="1600" b="0" dirty="0">
                <a:latin typeface="+mn-lt"/>
                <a:cs typeface="Calibri" panose="020F0502020204030204" pitchFamily="34" charset="0"/>
                <a:sym typeface="Wingdings" panose="05000000000000000000" pitchFamily="2" charset="2"/>
              </a:rPr>
              <a:t/>
            </a:r>
            <a:br>
              <a:rPr lang="de-DE" sz="1600" b="0" dirty="0">
                <a:latin typeface="+mn-lt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de-DE" sz="1600" b="0" dirty="0">
                <a:latin typeface="+mn-lt"/>
                <a:cs typeface="Calibri" panose="020F0502020204030204" pitchFamily="34" charset="0"/>
                <a:sym typeface="Wingdings" panose="05000000000000000000" pitchFamily="2" charset="2"/>
              </a:rPr>
              <a:t>Ziele:</a:t>
            </a:r>
            <a:br>
              <a:rPr lang="de-DE" sz="1600" b="0" dirty="0">
                <a:latin typeface="+mn-lt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de-DE" sz="1600" b="0" dirty="0" smtClean="0">
                <a:latin typeface="+mn-lt"/>
                <a:cs typeface="Calibri" panose="020F0502020204030204" pitchFamily="34" charset="0"/>
                <a:sym typeface="Wingdings" panose="05000000000000000000" pitchFamily="2" charset="2"/>
              </a:rPr>
              <a:t>- Die </a:t>
            </a:r>
            <a:r>
              <a:rPr lang="de-DE" sz="1600" b="0" dirty="0">
                <a:latin typeface="+mn-lt"/>
                <a:cs typeface="Calibri" panose="020F0502020204030204" pitchFamily="34" charset="0"/>
                <a:sym typeface="Wingdings" panose="05000000000000000000" pitchFamily="2" charset="2"/>
              </a:rPr>
              <a:t>erst 2015 eingeführte RDA-Regelwerkspraxis wird fortgeführt</a:t>
            </a:r>
            <a:br>
              <a:rPr lang="de-DE" sz="1600" b="0" dirty="0">
                <a:latin typeface="+mn-lt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de-DE" sz="1600" b="0" dirty="0">
                <a:latin typeface="+mn-lt"/>
                <a:cs typeface="Calibri" panose="020F0502020204030204" pitchFamily="34" charset="0"/>
                <a:sym typeface="Wingdings" panose="05000000000000000000" pitchFamily="2" charset="2"/>
              </a:rPr>
              <a:t/>
            </a:r>
            <a:br>
              <a:rPr lang="de-DE" sz="1600" b="0" dirty="0">
                <a:latin typeface="+mn-lt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de-DE" sz="1600" b="0" dirty="0">
                <a:latin typeface="+mn-lt"/>
                <a:cs typeface="Calibri" panose="020F0502020204030204" pitchFamily="34" charset="0"/>
                <a:sym typeface="Wingdings" panose="05000000000000000000" pitchFamily="2" charset="2"/>
              </a:rPr>
              <a:t>Grundlage des Erschließungshandbuchs: </a:t>
            </a:r>
            <a:br>
              <a:rPr lang="de-DE" sz="1600" b="0" dirty="0">
                <a:latin typeface="+mn-lt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de-DE" sz="1600" b="0" dirty="0" smtClean="0">
                <a:latin typeface="+mn-lt"/>
                <a:cs typeface="Calibri" panose="020F0502020204030204" pitchFamily="34" charset="0"/>
                <a:sym typeface="Wingdings" panose="05000000000000000000" pitchFamily="2" charset="2"/>
              </a:rPr>
              <a:t>- Original </a:t>
            </a:r>
            <a:r>
              <a:rPr lang="de-DE" sz="1600" b="0" dirty="0">
                <a:latin typeface="+mn-lt"/>
                <a:cs typeface="Calibri" panose="020F0502020204030204" pitchFamily="34" charset="0"/>
                <a:sym typeface="Wingdings" panose="05000000000000000000" pitchFamily="2" charset="2"/>
              </a:rPr>
              <a:t>Toolkit mit Link auf das </a:t>
            </a:r>
            <a:r>
              <a:rPr lang="de-DE" sz="1600" b="0" dirty="0" smtClean="0">
                <a:latin typeface="+mn-lt"/>
                <a:cs typeface="Calibri" panose="020F0502020204030204" pitchFamily="34" charset="0"/>
                <a:sym typeface="Wingdings" panose="05000000000000000000" pitchFamily="2" charset="2"/>
              </a:rPr>
              <a:t>neue Toolkit </a:t>
            </a:r>
            <a:r>
              <a:rPr lang="de-DE" sz="1600" b="0" dirty="0">
                <a:latin typeface="+mn-lt"/>
                <a:cs typeface="Calibri" panose="020F0502020204030204" pitchFamily="34" charset="0"/>
                <a:sym typeface="Wingdings" panose="05000000000000000000" pitchFamily="2" charset="2"/>
              </a:rPr>
              <a:t>(Verzahnung</a:t>
            </a:r>
            <a:r>
              <a:rPr lang="de-DE" sz="1600" b="0" dirty="0" smtClean="0">
                <a:latin typeface="+mn-lt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  <a:br>
              <a:rPr lang="de-DE" sz="1600" b="0" dirty="0" smtClean="0">
                <a:latin typeface="+mn-lt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de-DE" sz="1600" b="0" dirty="0">
                <a:latin typeface="+mn-lt"/>
                <a:cs typeface="Calibri" panose="020F0502020204030204" pitchFamily="34" charset="0"/>
                <a:sym typeface="Wingdings" panose="05000000000000000000" pitchFamily="2" charset="2"/>
              </a:rPr>
              <a:t/>
            </a:r>
            <a:br>
              <a:rPr lang="de-DE" sz="1600" b="0" dirty="0">
                <a:latin typeface="+mn-lt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/>
            </a:r>
            <a:b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de-DE" sz="1600" dirty="0" smtClean="0">
                <a:latin typeface="+mn-lt"/>
              </a:rPr>
              <a:t/>
            </a:r>
            <a:br>
              <a:rPr lang="de-DE" sz="1600" dirty="0" smtClean="0">
                <a:latin typeface="+mn-lt"/>
              </a:rPr>
            </a:br>
            <a:r>
              <a:rPr lang="de-DE" sz="1600" dirty="0">
                <a:latin typeface="+mn-lt"/>
              </a:rPr>
              <a:t/>
            </a:r>
            <a:br>
              <a:rPr lang="de-DE" sz="1600" dirty="0">
                <a:latin typeface="+mn-lt"/>
              </a:rPr>
            </a:br>
            <a:endParaRPr lang="de-DE" sz="1600" b="0" dirty="0"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11190" y="836712"/>
            <a:ext cx="568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Das Erschließungshandbuch – 3R-Projekt</a:t>
            </a:r>
          </a:p>
        </p:txBody>
      </p:sp>
    </p:spTree>
    <p:extLst>
      <p:ext uri="{BB962C8B-B14F-4D97-AF65-F5344CB8AC3E}">
        <p14:creationId xmlns:p14="http://schemas.microsoft.com/office/powerpoint/2010/main" val="336104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190" y="1556792"/>
            <a:ext cx="7921625" cy="4752528"/>
          </a:xfrm>
        </p:spPr>
        <p:txBody>
          <a:bodyPr/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/>
            </a:r>
            <a:b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/>
            </a:r>
            <a:b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de-DE" sz="1600" dirty="0" smtClean="0">
                <a:latin typeface="+mn-lt"/>
              </a:rPr>
              <a:t/>
            </a:r>
            <a:br>
              <a:rPr lang="de-DE" sz="1600" dirty="0" smtClean="0">
                <a:latin typeface="+mn-lt"/>
              </a:rPr>
            </a:br>
            <a:r>
              <a:rPr lang="de-DE" sz="1600" dirty="0">
                <a:latin typeface="+mn-lt"/>
              </a:rPr>
              <a:t/>
            </a:r>
            <a:br>
              <a:rPr lang="de-DE" sz="1600" dirty="0">
                <a:latin typeface="+mn-lt"/>
              </a:rPr>
            </a:br>
            <a:endParaRPr lang="de-DE" sz="1600" b="0" dirty="0"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11190" y="836712"/>
            <a:ext cx="568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Das Erschließungshandbuch – 3R-Projekt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11190" y="1556792"/>
            <a:ext cx="756121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Plattform </a:t>
            </a:r>
          </a:p>
          <a:p>
            <a:endParaRPr lang="de-DE" sz="1600" b="1" dirty="0" smtClean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 smtClean="0"/>
              <a:t>Zurzeit Erstellung des Handbuchs im DNB-Wiki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b="1" dirty="0" smtClean="0"/>
              <a:t>Überführung nach DNB-</a:t>
            </a:r>
            <a:r>
              <a:rPr lang="de-DE" sz="1600" b="1" dirty="0" err="1" smtClean="0"/>
              <a:t>Wikibase</a:t>
            </a:r>
            <a:r>
              <a:rPr lang="de-DE" sz="1600" b="1" dirty="0" smtClean="0"/>
              <a:t> bis Juli 2023</a:t>
            </a:r>
            <a:r>
              <a:rPr lang="de-DE" sz="1600" dirty="0" smtClean="0"/>
              <a:t>, Nacharbeiten im August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 smtClean="0"/>
              <a:t>Danach Schulung der Multiplikator*innen für die Einführung in die Benutzung der neuen Oberfläche von 1 – 2 h Dauer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 smtClean="0"/>
              <a:t>Mehrere Termine für die ZDB-Praxis-Updates werden danach festgesetzt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 smtClean="0"/>
              <a:t>Online-Veranstaltungen</a:t>
            </a:r>
          </a:p>
          <a:p>
            <a:endParaRPr lang="de-DE" sz="1600" dirty="0" smtClean="0"/>
          </a:p>
          <a:p>
            <a:pPr marL="285750" indent="-285750">
              <a:buFontTx/>
              <a:buChar char="-"/>
            </a:pPr>
            <a:endParaRPr lang="de-DE" sz="1600" dirty="0"/>
          </a:p>
          <a:p>
            <a:endParaRPr lang="de-DE" sz="1600" b="1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32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400" dirty="0" smtClean="0"/>
              <a:t>Online-Schulungen für ZDB-Neueinsteiger*innen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1600" dirty="0" smtClean="0"/>
              <a:t>Boris König / ZDB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4112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Online-Schulungen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kern="1200" dirty="0">
                <a:solidFill>
                  <a:prstClr val="black"/>
                </a:solidFill>
              </a:rPr>
              <a:t>Vorbereitung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kern="1200" dirty="0">
                <a:solidFill>
                  <a:prstClr val="black"/>
                </a:solidFill>
              </a:rPr>
              <a:t>Bearbeitung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kern="1200" dirty="0">
                <a:solidFill>
                  <a:prstClr val="black"/>
                </a:solidFill>
              </a:rPr>
              <a:t>Durchführung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kern="1200" dirty="0">
                <a:solidFill>
                  <a:prstClr val="black"/>
                </a:solidFill>
              </a:rPr>
              <a:t>Ergebnisse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572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Online-Schulungen Vorbereitung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kern="1200" dirty="0">
                <a:solidFill>
                  <a:prstClr val="black"/>
                </a:solidFill>
              </a:rPr>
              <a:t>Erarbeitung eines Konzepts zur Online-Schulung</a:t>
            </a:r>
          </a:p>
          <a:p>
            <a:pPr marL="285750" lvl="0" indent="-28575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kern="1200" dirty="0">
                <a:solidFill>
                  <a:prstClr val="black"/>
                </a:solidFill>
              </a:rPr>
              <a:t>Bildung einer neuen Schulungsdozentengruppe </a:t>
            </a:r>
          </a:p>
          <a:p>
            <a:pPr marL="285750" lvl="0" indent="-28575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kern="1200" dirty="0">
                <a:solidFill>
                  <a:prstClr val="black"/>
                </a:solidFill>
              </a:rPr>
              <a:t>Erarbeitung und Verteilung von Vorträgen</a:t>
            </a:r>
          </a:p>
          <a:p>
            <a:pPr marL="285750" lvl="0" indent="-28575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kern="1200" dirty="0">
                <a:solidFill>
                  <a:prstClr val="black"/>
                </a:solidFill>
              </a:rPr>
              <a:t>Finden geeigneter technischer Lösungen für die Schulung</a:t>
            </a:r>
          </a:p>
          <a:p>
            <a:pPr marL="285750" lvl="0" indent="-28575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kern="1200" dirty="0">
                <a:solidFill>
                  <a:prstClr val="black"/>
                </a:solidFill>
              </a:rPr>
              <a:t>Vermittlung der Anwendung der gewählten Programme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440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Online-Schulungen Bearbeitung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de-DE" b="1" kern="1200" dirty="0">
                <a:solidFill>
                  <a:prstClr val="black"/>
                </a:solidFill>
              </a:rPr>
              <a:t>Didaktik und Methodik</a:t>
            </a:r>
          </a:p>
          <a:p>
            <a:pPr lvl="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endParaRPr lang="de-DE" kern="1200" dirty="0">
              <a:solidFill>
                <a:prstClr val="black"/>
              </a:solidFill>
            </a:endParaRPr>
          </a:p>
          <a:p>
            <a:pPr marL="285750" lvl="0" indent="-28575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kern="1200" dirty="0">
                <a:solidFill>
                  <a:prstClr val="black"/>
                </a:solidFill>
              </a:rPr>
              <a:t>Festlegung der logischen inhaltlichen Reihenfolge der einzelnen Themen</a:t>
            </a:r>
          </a:p>
          <a:p>
            <a:pPr marL="285750" lvl="0" indent="-28575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kern="1200" dirty="0">
                <a:solidFill>
                  <a:prstClr val="black"/>
                </a:solidFill>
              </a:rPr>
              <a:t>zielgruppengerechte Ausarbeitung didaktisch-methodische Durchführung von Online-Schulungen </a:t>
            </a:r>
            <a:r>
              <a:rPr lang="de-DE" kern="1200" dirty="0">
                <a:solidFill>
                  <a:prstClr val="black"/>
                </a:solidFill>
                <a:sym typeface="Wingdings" panose="05000000000000000000" pitchFamily="2" charset="2"/>
              </a:rPr>
              <a:t> vom Allgemeinen zum Speziellen</a:t>
            </a:r>
          </a:p>
          <a:p>
            <a:pPr marL="285750" lvl="0" indent="-28575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kern="1200" dirty="0">
                <a:solidFill>
                  <a:prstClr val="black"/>
                </a:solidFill>
                <a:sym typeface="Wingdings" panose="05000000000000000000" pitchFamily="2" charset="2"/>
              </a:rPr>
              <a:t>systematisch-deduktiver Ansatz durchzieht Schulung, Präsentationen und einzelne Folien</a:t>
            </a:r>
          </a:p>
          <a:p>
            <a:pPr marL="285750" lvl="0" indent="-28575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kern="1200" dirty="0">
                <a:solidFill>
                  <a:prstClr val="black"/>
                </a:solidFill>
                <a:sym typeface="Wingdings" panose="05000000000000000000" pitchFamily="2" charset="2"/>
              </a:rPr>
              <a:t>praxisnahe Problemstellungen</a:t>
            </a:r>
            <a:endParaRPr lang="de-DE" kern="1200" dirty="0">
              <a:solidFill>
                <a:prstClr val="black"/>
              </a:solidFill>
            </a:endParaRPr>
          </a:p>
          <a:p>
            <a:pPr marL="285750" lvl="0" indent="-28575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kern="1200" dirty="0">
                <a:solidFill>
                  <a:prstClr val="black"/>
                </a:solidFill>
              </a:rPr>
              <a:t>unmittelbar an vermitteltem Inhalt anschließende Übungsaufgaben </a:t>
            </a:r>
            <a:r>
              <a:rPr lang="de-DE" kern="1200" dirty="0">
                <a:solidFill>
                  <a:prstClr val="black"/>
                </a:solidFill>
                <a:sym typeface="Wingdings" panose="05000000000000000000" pitchFamily="2" charset="2"/>
              </a:rPr>
              <a:t> Festigung</a:t>
            </a:r>
            <a:endParaRPr lang="de-DE" kern="1200" dirty="0">
              <a:solidFill>
                <a:prstClr val="black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001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Online-Schulungen Bearbeitung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de-DE" b="1" kern="1200" dirty="0">
                <a:solidFill>
                  <a:prstClr val="black"/>
                </a:solidFill>
              </a:rPr>
              <a:t>Schulungsunterlagen</a:t>
            </a:r>
          </a:p>
          <a:p>
            <a:pPr lvl="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endParaRPr lang="de-DE" kern="1200" dirty="0">
              <a:solidFill>
                <a:prstClr val="black"/>
              </a:solidFill>
            </a:endParaRPr>
          </a:p>
          <a:p>
            <a:pPr marL="285750" lvl="0" indent="-28575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kern="1200" dirty="0">
                <a:solidFill>
                  <a:prstClr val="black"/>
                </a:solidFill>
              </a:rPr>
              <a:t>Umarbeitung bestehender Folien in ein einheitliches Konzept</a:t>
            </a:r>
          </a:p>
          <a:p>
            <a:pPr marL="285750" lvl="0" indent="-28575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kern="1200" dirty="0">
                <a:solidFill>
                  <a:prstClr val="black"/>
                </a:solidFill>
              </a:rPr>
              <a:t>deduktiver Aufbau der Folien mit hohem inhaltlichen Wiedererkennungspotential</a:t>
            </a:r>
          </a:p>
          <a:p>
            <a:pPr marL="285750" lvl="0" indent="-28575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kern="1200" dirty="0">
                <a:solidFill>
                  <a:prstClr val="black"/>
                </a:solidFill>
              </a:rPr>
              <a:t>Schulungsinhalte sollen schnell erfasst werden können</a:t>
            </a:r>
          </a:p>
          <a:p>
            <a:pPr marL="285750" lvl="0" indent="-28575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kern="1200" dirty="0">
                <a:solidFill>
                  <a:prstClr val="black"/>
                </a:solidFill>
              </a:rPr>
              <a:t>grafische Hervorhebung vermittelter neuer Inhalte</a:t>
            </a:r>
          </a:p>
          <a:p>
            <a:pPr marL="285750" lvl="0" indent="-28575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kern="1200" dirty="0">
                <a:solidFill>
                  <a:prstClr val="black"/>
                </a:solidFill>
              </a:rPr>
              <a:t>Einbindung komplexer Übungen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87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A8122A-CF0B-4024-A6EA-8055D0004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7" y="1772816"/>
            <a:ext cx="7921625" cy="692191"/>
          </a:xfrm>
        </p:spPr>
        <p:txBody>
          <a:bodyPr/>
          <a:lstStyle/>
          <a:p>
            <a:r>
              <a:rPr lang="de-DE" dirty="0"/>
              <a:t>Die </a:t>
            </a:r>
            <a:r>
              <a:rPr lang="de-DE" dirty="0" err="1"/>
              <a:t>GOKb</a:t>
            </a:r>
            <a:r>
              <a:rPr lang="de-DE" dirty="0"/>
              <a:t> ist…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A8B6BCC-4314-4A20-8275-ABCF60A1B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190" y="2708920"/>
            <a:ext cx="7921625" cy="1656706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b="1" dirty="0"/>
              <a:t>… </a:t>
            </a:r>
            <a:r>
              <a:rPr lang="de-DE" sz="1600" dirty="0"/>
              <a:t>eine</a:t>
            </a:r>
            <a:r>
              <a:rPr lang="de-DE" sz="1600" b="1" dirty="0"/>
              <a:t> Knowledge Base</a:t>
            </a:r>
            <a:r>
              <a:rPr lang="de-DE" sz="1600" dirty="0"/>
              <a:t>, d.h. ein eindeutig referenziertes, in Paketen organisiertes Inventar elektronischer Ressourcen</a:t>
            </a:r>
            <a:endParaRPr lang="de-DE" sz="16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b="1" dirty="0"/>
              <a:t>… offen</a:t>
            </a:r>
          </a:p>
          <a:p>
            <a:pPr lvl="2"/>
            <a:r>
              <a:rPr lang="de-DE" dirty="0"/>
              <a:t>Open Source</a:t>
            </a:r>
          </a:p>
          <a:p>
            <a:pPr lvl="2"/>
            <a:r>
              <a:rPr lang="de-DE" dirty="0"/>
              <a:t>Open Data (CC0) </a:t>
            </a:r>
          </a:p>
          <a:p>
            <a:pPr lvl="2"/>
            <a:r>
              <a:rPr lang="de-DE" dirty="0"/>
              <a:t>Open Community</a:t>
            </a:r>
          </a:p>
          <a:p>
            <a:pPr lvl="2"/>
            <a:r>
              <a:rPr lang="de-DE" dirty="0"/>
              <a:t>Kostenfrei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b="1" dirty="0"/>
              <a:t>… </a:t>
            </a:r>
            <a:r>
              <a:rPr lang="de-DE" sz="1600" dirty="0"/>
              <a:t>ein</a:t>
            </a:r>
            <a:r>
              <a:rPr lang="de-DE" sz="1600" b="1" dirty="0"/>
              <a:t> Gemeinschaftsprojekt </a:t>
            </a:r>
            <a:r>
              <a:rPr lang="de-DE" sz="1600" dirty="0"/>
              <a:t>von </a:t>
            </a:r>
            <a:r>
              <a:rPr lang="de-DE" sz="1600" dirty="0" err="1"/>
              <a:t>hbz</a:t>
            </a:r>
            <a:r>
              <a:rPr lang="de-DE" sz="1600" dirty="0"/>
              <a:t>, VZG und ZDB unter dem Schirm der OLF (Open Library </a:t>
            </a:r>
            <a:r>
              <a:rPr lang="de-DE" sz="1600" dirty="0" err="1"/>
              <a:t>Foundation</a:t>
            </a:r>
            <a:r>
              <a:rPr lang="de-DE" sz="1600" dirty="0"/>
              <a:t>)</a:t>
            </a:r>
            <a:endParaRPr lang="de-DE" sz="1600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4333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Online-Schulungen Bearbeitung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611449" y="1527811"/>
            <a:ext cx="7917975" cy="317013"/>
          </a:xfrm>
        </p:spPr>
        <p:txBody>
          <a:bodyPr/>
          <a:lstStyle/>
          <a:p>
            <a:r>
              <a:rPr lang="de-DE" sz="1600" dirty="0"/>
              <a:t>3. Erfassung -9- Erscheinen eingestellt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611450" y="1988841"/>
            <a:ext cx="7917974" cy="4137324"/>
          </a:xfrm>
        </p:spPr>
        <p:txBody>
          <a:bodyPr/>
          <a:lstStyle/>
          <a:p>
            <a:pPr marL="400050" lvl="0" indent="-28575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kern="1200" dirty="0">
                <a:solidFill>
                  <a:prstClr val="black"/>
                </a:solidFill>
              </a:rPr>
              <a:t>bekannt, dass fortlaufende Ressource Erscheinen eingestellt hat</a:t>
            </a:r>
          </a:p>
          <a:p>
            <a:pPr marL="57150" lvl="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de-DE" kern="1200" dirty="0">
                <a:solidFill>
                  <a:prstClr val="black"/>
                </a:solidFill>
                <a:sym typeface="Wingdings" panose="05000000000000000000" pitchFamily="2" charset="2"/>
              </a:rPr>
              <a:t> n</a:t>
            </a:r>
            <a:r>
              <a:rPr lang="de-DE" kern="1200" dirty="0">
                <a:solidFill>
                  <a:prstClr val="black"/>
                </a:solidFill>
              </a:rPr>
              <a:t>ach der Zählung der letzten Ausgabe:</a:t>
            </a:r>
          </a:p>
          <a:p>
            <a:pPr marL="57150" lvl="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de-DE" sz="400" kern="1200" dirty="0">
                <a:solidFill>
                  <a:prstClr val="black"/>
                </a:solidFill>
              </a:rPr>
              <a:t>       </a:t>
            </a:r>
          </a:p>
          <a:p>
            <a:pPr marL="57150" lvl="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de-DE" kern="1200" dirty="0">
                <a:solidFill>
                  <a:prstClr val="black"/>
                </a:solidFill>
              </a:rPr>
              <a:t>		Zählung         </a:t>
            </a:r>
            <a:r>
              <a:rPr lang="de-DE" b="1" kern="1200" dirty="0" smtClean="0">
                <a:solidFill>
                  <a:prstClr val="black"/>
                </a:solidFill>
              </a:rPr>
              <a:t>;        </a:t>
            </a:r>
            <a:r>
              <a:rPr lang="de-DE" b="1" kern="1200" dirty="0">
                <a:solidFill>
                  <a:prstClr val="black"/>
                </a:solidFill>
              </a:rPr>
              <a:t>damit Erscheinen eingestellt</a:t>
            </a:r>
          </a:p>
          <a:p>
            <a:pPr marL="57150" lvl="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endParaRPr lang="de-DE" kern="1200" dirty="0">
              <a:solidFill>
                <a:prstClr val="black"/>
              </a:solidFill>
            </a:endParaRPr>
          </a:p>
          <a:p>
            <a:pPr marL="57150" lvl="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de-DE" u="sng" kern="1200" dirty="0">
                <a:solidFill>
                  <a:prstClr val="black"/>
                </a:solidFill>
              </a:rPr>
              <a:t>Beispiel</a:t>
            </a:r>
            <a:r>
              <a:rPr lang="de-DE" kern="1200" dirty="0">
                <a:solidFill>
                  <a:prstClr val="black"/>
                </a:solidFill>
              </a:rPr>
              <a:t>:</a:t>
            </a:r>
            <a:endParaRPr lang="de-DE" u="sng" kern="1200" dirty="0">
              <a:solidFill>
                <a:prstClr val="black"/>
              </a:solidFill>
            </a:endParaRPr>
          </a:p>
          <a:p>
            <a:pPr marL="57150" lvl="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de-DE" kern="1200" dirty="0">
                <a:solidFill>
                  <a:prstClr val="black"/>
                </a:solidFill>
              </a:rPr>
              <a:t>4025	</a:t>
            </a:r>
            <a:r>
              <a:rPr lang="de-DE" kern="1200" dirty="0" smtClean="0">
                <a:solidFill>
                  <a:prstClr val="black"/>
                </a:solidFill>
                <a:ea typeface="Verdana" panose="020B0604030504040204" pitchFamily="34" charset="0"/>
              </a:rPr>
              <a:t>Jg. </a:t>
            </a:r>
            <a:r>
              <a:rPr lang="de-DE" kern="1200" dirty="0">
                <a:solidFill>
                  <a:prstClr val="black"/>
                </a:solidFill>
                <a:ea typeface="Verdana" panose="020B0604030504040204" pitchFamily="34" charset="0"/>
              </a:rPr>
              <a:t>1, Heft 1 (1990)-</a:t>
            </a:r>
            <a:r>
              <a:rPr lang="de-DE" kern="1200" dirty="0" smtClean="0">
                <a:solidFill>
                  <a:prstClr val="black"/>
                </a:solidFill>
                <a:ea typeface="Verdana" panose="020B0604030504040204" pitchFamily="34" charset="0"/>
              </a:rPr>
              <a:t>Jg. </a:t>
            </a:r>
            <a:r>
              <a:rPr lang="de-DE" kern="1200" dirty="0">
                <a:solidFill>
                  <a:prstClr val="black"/>
                </a:solidFill>
                <a:ea typeface="Verdana" panose="020B0604030504040204" pitchFamily="34" charset="0"/>
              </a:rPr>
              <a:t>24, Heft 6 (2003) </a:t>
            </a:r>
            <a:r>
              <a:rPr lang="de-DE" b="1" kern="1200" dirty="0">
                <a:solidFill>
                  <a:prstClr val="black"/>
                </a:solidFill>
                <a:ea typeface="Verdana" panose="020B0604030504040204" pitchFamily="34" charset="0"/>
              </a:rPr>
              <a:t>; damit Erscheinen eingestellt</a:t>
            </a:r>
            <a:endParaRPr lang="de-DE" kern="1200" dirty="0">
              <a:solidFill>
                <a:prstClr val="black"/>
              </a:solidFill>
            </a:endParaRPr>
          </a:p>
          <a:p>
            <a:pPr marL="57150" lvl="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endParaRPr lang="de-DE" kern="1200" dirty="0">
              <a:solidFill>
                <a:prstClr val="black"/>
              </a:solidFill>
            </a:endParaRPr>
          </a:p>
          <a:p>
            <a:pPr marL="57150" lvl="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de-DE" u="sng" kern="1200" dirty="0">
                <a:solidFill>
                  <a:prstClr val="black"/>
                </a:solidFill>
              </a:rPr>
              <a:t>Beispiel</a:t>
            </a:r>
            <a:r>
              <a:rPr lang="de-DE" kern="1200" dirty="0">
                <a:solidFill>
                  <a:prstClr val="black"/>
                </a:solidFill>
              </a:rPr>
              <a:t>: nur eine Ausgabe erschienen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AutoNum type="arabicPlain" startAt="4025"/>
            </a:pPr>
            <a:r>
              <a:rPr lang="de-DE" kern="1200" dirty="0">
                <a:solidFill>
                  <a:prstClr val="black"/>
                </a:solidFill>
                <a:ea typeface="Verdana" panose="020B0604030504040204" pitchFamily="34" charset="0"/>
              </a:rPr>
              <a:t>        Heft 1 (1991) </a:t>
            </a:r>
            <a:r>
              <a:rPr lang="de-DE" b="1" kern="1200" dirty="0">
                <a:solidFill>
                  <a:prstClr val="black"/>
                </a:solidFill>
                <a:ea typeface="Verdana" panose="020B0604030504040204" pitchFamily="34" charset="0"/>
              </a:rPr>
              <a:t>; damit Erscheinen eingestellt</a:t>
            </a:r>
          </a:p>
          <a:p>
            <a:endParaRPr lang="de-DE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96952"/>
            <a:ext cx="360040" cy="31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96952"/>
            <a:ext cx="360040" cy="31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53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Online-Schulungen Durchführung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kern="1200" dirty="0">
                <a:solidFill>
                  <a:prstClr val="black"/>
                </a:solidFill>
              </a:rPr>
              <a:t>Testveranstaltung vor der Schulung zur Funktionskontrolle bei den Teilnehmern</a:t>
            </a:r>
          </a:p>
          <a:p>
            <a:pPr marL="285750" lvl="0" indent="-28575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kern="1200" dirty="0">
                <a:solidFill>
                  <a:prstClr val="black"/>
                </a:solidFill>
              </a:rPr>
              <a:t>zweiwöchige Veranstaltung</a:t>
            </a:r>
          </a:p>
          <a:p>
            <a:pPr marL="285750" lvl="0" indent="-28575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kern="1200" dirty="0">
                <a:solidFill>
                  <a:prstClr val="black"/>
                </a:solidFill>
              </a:rPr>
              <a:t>täglich drei Stunden inklusive Pausen</a:t>
            </a:r>
          </a:p>
          <a:p>
            <a:pPr marL="285750" lvl="0" indent="-28575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kern="1200" dirty="0" err="1">
                <a:solidFill>
                  <a:prstClr val="black"/>
                </a:solidFill>
              </a:rPr>
              <a:t>Webex</a:t>
            </a:r>
            <a:r>
              <a:rPr lang="de-DE" kern="1200" dirty="0">
                <a:solidFill>
                  <a:prstClr val="black"/>
                </a:solidFill>
              </a:rPr>
              <a:t> als Videokommunikationsplattform</a:t>
            </a:r>
          </a:p>
          <a:p>
            <a:pPr marL="285750" lvl="0" indent="-28575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kern="1200" dirty="0" err="1">
                <a:solidFill>
                  <a:prstClr val="black"/>
                </a:solidFill>
              </a:rPr>
              <a:t>Slido</a:t>
            </a:r>
            <a:r>
              <a:rPr lang="de-DE" kern="1200" dirty="0">
                <a:solidFill>
                  <a:prstClr val="black"/>
                </a:solidFill>
              </a:rPr>
              <a:t> als in </a:t>
            </a:r>
            <a:r>
              <a:rPr lang="de-DE" kern="1200" dirty="0" err="1">
                <a:solidFill>
                  <a:prstClr val="black"/>
                </a:solidFill>
              </a:rPr>
              <a:t>Webex</a:t>
            </a:r>
            <a:r>
              <a:rPr lang="de-DE" kern="1200" dirty="0">
                <a:solidFill>
                  <a:prstClr val="black"/>
                </a:solidFill>
              </a:rPr>
              <a:t> integriertes Umfragetool</a:t>
            </a:r>
          </a:p>
          <a:p>
            <a:pPr marL="285750" lvl="0" indent="-28575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kern="1200" dirty="0" err="1">
                <a:solidFill>
                  <a:prstClr val="black"/>
                </a:solidFill>
              </a:rPr>
              <a:t>Powerpoint</a:t>
            </a:r>
            <a:r>
              <a:rPr lang="de-DE" kern="1200" dirty="0">
                <a:solidFill>
                  <a:prstClr val="black"/>
                </a:solidFill>
              </a:rPr>
              <a:t> als Präsentationsgrundlage</a:t>
            </a:r>
          </a:p>
          <a:p>
            <a:pPr marL="285750" lvl="0" indent="-28575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kern="1200" dirty="0" err="1">
                <a:solidFill>
                  <a:prstClr val="black"/>
                </a:solidFill>
              </a:rPr>
              <a:t>WinIBW</a:t>
            </a:r>
            <a:r>
              <a:rPr lang="de-DE" kern="1200" dirty="0">
                <a:solidFill>
                  <a:prstClr val="black"/>
                </a:solidFill>
              </a:rPr>
              <a:t> für praktische Übungen</a:t>
            </a:r>
          </a:p>
          <a:p>
            <a:pPr marL="285750" lvl="0" indent="-28575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kern="1200" dirty="0">
                <a:solidFill>
                  <a:prstClr val="black"/>
                </a:solidFill>
              </a:rPr>
              <a:t>Übungen zu Inhalten an geeigneter Stelle während Präsentation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538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Online-Schulungen Durchführung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de-DE" b="1" kern="1200" dirty="0">
                <a:solidFill>
                  <a:prstClr val="black"/>
                </a:solidFill>
              </a:rPr>
              <a:t>Arbeit mit </a:t>
            </a:r>
            <a:r>
              <a:rPr lang="de-DE" b="1" kern="1200" dirty="0" err="1">
                <a:solidFill>
                  <a:prstClr val="black"/>
                </a:solidFill>
              </a:rPr>
              <a:t>Slido</a:t>
            </a:r>
            <a:endParaRPr lang="de-DE" b="1" kern="1200" dirty="0">
              <a:solidFill>
                <a:prstClr val="black"/>
              </a:solidFill>
            </a:endParaRPr>
          </a:p>
          <a:p>
            <a:pPr lvl="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endParaRPr lang="de-DE" sz="400" b="1" kern="1200" dirty="0">
              <a:solidFill>
                <a:prstClr val="black"/>
              </a:solidFill>
            </a:endParaRPr>
          </a:p>
          <a:p>
            <a:pPr marL="285750" lvl="0" indent="-28575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kern="1200" dirty="0" err="1">
                <a:solidFill>
                  <a:prstClr val="black"/>
                </a:solidFill>
              </a:rPr>
              <a:t>Slido</a:t>
            </a:r>
            <a:r>
              <a:rPr lang="de-DE" kern="1200" dirty="0">
                <a:solidFill>
                  <a:prstClr val="black"/>
                </a:solidFill>
              </a:rPr>
              <a:t> ist ein in </a:t>
            </a:r>
            <a:r>
              <a:rPr lang="de-DE" kern="1200" dirty="0" err="1">
                <a:solidFill>
                  <a:prstClr val="black"/>
                </a:solidFill>
              </a:rPr>
              <a:t>Webex</a:t>
            </a:r>
            <a:r>
              <a:rPr lang="de-DE" kern="1200" dirty="0">
                <a:solidFill>
                  <a:prstClr val="black"/>
                </a:solidFill>
              </a:rPr>
              <a:t> integriertes Umfragetool </a:t>
            </a:r>
          </a:p>
          <a:p>
            <a:pPr lvl="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de-DE" kern="1200" dirty="0">
                <a:solidFill>
                  <a:prstClr val="black"/>
                </a:solidFill>
                <a:sym typeface="Wingdings" panose="05000000000000000000" pitchFamily="2" charset="2"/>
              </a:rPr>
              <a:t>	 kein Wechsel in externes Programm notwendig</a:t>
            </a:r>
          </a:p>
          <a:p>
            <a:pPr lvl="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de-DE" kern="1200" dirty="0">
                <a:solidFill>
                  <a:prstClr val="black"/>
                </a:solidFill>
                <a:sym typeface="Wingdings" panose="05000000000000000000" pitchFamily="2" charset="2"/>
              </a:rPr>
              <a:t>	 Fenster mit Aufgabe neben Fenster mit Präsentation (Teilnehmer)</a:t>
            </a:r>
          </a:p>
          <a:p>
            <a:pPr lvl="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de-DE" kern="1200" dirty="0">
                <a:solidFill>
                  <a:prstClr val="black"/>
                </a:solidFill>
                <a:sym typeface="Wingdings" panose="05000000000000000000" pitchFamily="2" charset="2"/>
              </a:rPr>
              <a:t>	 Lösung kann für alle Teilnehmer sichtbar gemacht werden</a:t>
            </a:r>
          </a:p>
          <a:p>
            <a:pPr marL="285750" lvl="0" indent="-28575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kern="1200" dirty="0">
                <a:solidFill>
                  <a:prstClr val="black"/>
                </a:solidFill>
              </a:rPr>
              <a:t>Wechsel von Moderatoren und Zugriff auf eigene Umfragen möglich</a:t>
            </a:r>
          </a:p>
          <a:p>
            <a:pPr marL="285750" lvl="0" indent="-28575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kern="1200" dirty="0">
                <a:solidFill>
                  <a:prstClr val="black"/>
                </a:solidFill>
              </a:rPr>
              <a:t>Möglichkeiten: Multiple </a:t>
            </a:r>
            <a:r>
              <a:rPr lang="de-DE" kern="1200" dirty="0" err="1">
                <a:solidFill>
                  <a:prstClr val="black"/>
                </a:solidFill>
              </a:rPr>
              <a:t>choice</a:t>
            </a:r>
            <a:r>
              <a:rPr lang="de-DE" kern="1200" dirty="0">
                <a:solidFill>
                  <a:prstClr val="black"/>
                </a:solidFill>
              </a:rPr>
              <a:t>, Word </a:t>
            </a:r>
            <a:r>
              <a:rPr lang="de-DE" kern="1200" dirty="0" err="1">
                <a:solidFill>
                  <a:prstClr val="black"/>
                </a:solidFill>
              </a:rPr>
              <a:t>cloud</a:t>
            </a:r>
            <a:r>
              <a:rPr lang="de-DE" kern="1200" dirty="0">
                <a:solidFill>
                  <a:prstClr val="black"/>
                </a:solidFill>
              </a:rPr>
              <a:t>, Quiz, Rating, Open </a:t>
            </a:r>
            <a:r>
              <a:rPr lang="de-DE" kern="1200" dirty="0" err="1">
                <a:solidFill>
                  <a:prstClr val="black"/>
                </a:solidFill>
              </a:rPr>
              <a:t>text</a:t>
            </a:r>
            <a:r>
              <a:rPr lang="de-DE" kern="1200" dirty="0">
                <a:solidFill>
                  <a:prstClr val="black"/>
                </a:solidFill>
              </a:rPr>
              <a:t>, Ranking</a:t>
            </a:r>
          </a:p>
          <a:p>
            <a:pPr marL="285750" lvl="0" indent="-28575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kern="1200" dirty="0">
                <a:solidFill>
                  <a:prstClr val="black"/>
                </a:solidFill>
              </a:rPr>
              <a:t>eine oder mehrere Antworten</a:t>
            </a:r>
          </a:p>
          <a:p>
            <a:pPr marL="285750" lvl="0" indent="-28575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kern="1200" dirty="0">
                <a:solidFill>
                  <a:prstClr val="black"/>
                </a:solidFill>
              </a:rPr>
              <a:t>automatische Auswertung durch </a:t>
            </a:r>
            <a:r>
              <a:rPr lang="de-DE" kern="1200" dirty="0" err="1">
                <a:solidFill>
                  <a:prstClr val="black"/>
                </a:solidFill>
              </a:rPr>
              <a:t>Slido</a:t>
            </a:r>
            <a:r>
              <a:rPr lang="de-DE" kern="1200" dirty="0">
                <a:solidFill>
                  <a:prstClr val="black"/>
                </a:solidFill>
              </a:rPr>
              <a:t> (Excel-Tabelle, PDF, Bilddatei)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269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Online-Schulungen Durchführung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de-DE" kern="1200" dirty="0">
                <a:solidFill>
                  <a:prstClr val="black"/>
                </a:solidFill>
              </a:rPr>
              <a:t>Welche Wiedergabe der Zählung in 4025 ist korrekt?</a:t>
            </a:r>
          </a:p>
          <a:p>
            <a:pPr lvl="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endParaRPr lang="de-DE" kern="1200" dirty="0">
              <a:solidFill>
                <a:prstClr val="black"/>
              </a:solidFill>
            </a:endParaRPr>
          </a:p>
          <a:p>
            <a:pPr marL="342900" lvl="0" indent="-34290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AutoNum type="alphaLcParenR"/>
            </a:pPr>
            <a:r>
              <a:rPr lang="de-DE" kern="1200" dirty="0">
                <a:solidFill>
                  <a:prstClr val="black"/>
                </a:solidFill>
              </a:rPr>
              <a:t>10 (2022)-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AutoNum type="alphaLcParenR"/>
            </a:pPr>
            <a:r>
              <a:rPr lang="de-DE" kern="1200" dirty="0">
                <a:solidFill>
                  <a:prstClr val="black"/>
                </a:solidFill>
              </a:rPr>
              <a:t>Oktober 2022-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AutoNum type="alphaLcParenR"/>
            </a:pPr>
            <a:r>
              <a:rPr lang="de-DE" kern="1200" dirty="0">
                <a:solidFill>
                  <a:prstClr val="black"/>
                </a:solidFill>
              </a:rPr>
              <a:t>2022, 10-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AutoNum type="alphaLcParenR"/>
            </a:pPr>
            <a:r>
              <a:rPr lang="de-DE" kern="1200" dirty="0">
                <a:solidFill>
                  <a:prstClr val="black"/>
                </a:solidFill>
              </a:rPr>
              <a:t>(Oktober 2022)-</a:t>
            </a:r>
          </a:p>
          <a:p>
            <a:endParaRPr lang="de-DE" dirty="0"/>
          </a:p>
        </p:txBody>
      </p:sp>
      <p:pic>
        <p:nvPicPr>
          <p:cNvPr id="6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3" y="1527809"/>
            <a:ext cx="4315397" cy="43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Online-Schulungen Durchführung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316662"/>
            <a:ext cx="8281292" cy="4986027"/>
          </a:xfrm>
        </p:spPr>
      </p:pic>
    </p:spTree>
    <p:extLst>
      <p:ext uri="{BB962C8B-B14F-4D97-AF65-F5344CB8AC3E}">
        <p14:creationId xmlns:p14="http://schemas.microsoft.com/office/powerpoint/2010/main" val="34796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Online-Schulungen Durchführung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90" y="1310875"/>
            <a:ext cx="8281290" cy="4997851"/>
          </a:xfrm>
        </p:spPr>
      </p:pic>
    </p:spTree>
    <p:extLst>
      <p:ext uri="{BB962C8B-B14F-4D97-AF65-F5344CB8AC3E}">
        <p14:creationId xmlns:p14="http://schemas.microsoft.com/office/powerpoint/2010/main" val="7893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Online-Schulungen Ergebnisse 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988840"/>
            <a:ext cx="8539634" cy="341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Online-Schulungen Ergebnisse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08" y="1527175"/>
            <a:ext cx="6830785" cy="4781550"/>
          </a:xfrm>
        </p:spPr>
      </p:pic>
    </p:spTree>
    <p:extLst>
      <p:ext uri="{BB962C8B-B14F-4D97-AF65-F5344CB8AC3E}">
        <p14:creationId xmlns:p14="http://schemas.microsoft.com/office/powerpoint/2010/main" val="306387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Online-Schulungen Ergebnisse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08" y="1527175"/>
            <a:ext cx="6830785" cy="4781550"/>
          </a:xfrm>
        </p:spPr>
      </p:pic>
    </p:spTree>
    <p:extLst>
      <p:ext uri="{BB962C8B-B14F-4D97-AF65-F5344CB8AC3E}">
        <p14:creationId xmlns:p14="http://schemas.microsoft.com/office/powerpoint/2010/main" val="37131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Online-Schulungen Ergebnisse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08" y="1527175"/>
            <a:ext cx="6830785" cy="4781550"/>
          </a:xfrm>
        </p:spPr>
      </p:pic>
    </p:spTree>
    <p:extLst>
      <p:ext uri="{BB962C8B-B14F-4D97-AF65-F5344CB8AC3E}">
        <p14:creationId xmlns:p14="http://schemas.microsoft.com/office/powerpoint/2010/main" val="402891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8E54B-896E-4BBC-BD08-DEB062D9B4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Ziel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1AF33B1-E8E3-40D7-9279-3EC624581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185" y="2924944"/>
            <a:ext cx="7921625" cy="115168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Versorgung mit Anbieterdaten zu elektronischen Ressourcen (E-Books, E-Journals etc.)</a:t>
            </a:r>
          </a:p>
          <a:p>
            <a:pPr marL="350838" lvl="1" indent="-171450">
              <a:buFont typeface="Arial" panose="020B0604020202020204" pitchFamily="34" charset="0"/>
              <a:buChar char="•"/>
            </a:pPr>
            <a:r>
              <a:rPr lang="de-DE" dirty="0"/>
              <a:t>organisiert in Paketen</a:t>
            </a:r>
          </a:p>
          <a:p>
            <a:pPr marL="350838" lvl="1" indent="-171450">
              <a:buFont typeface="Arial" panose="020B0604020202020204" pitchFamily="34" charset="0"/>
              <a:buChar char="•"/>
            </a:pPr>
            <a:r>
              <a:rPr lang="de-DE" dirty="0"/>
              <a:t>mit Anreicherung, Optimierung, Normalisierung</a:t>
            </a:r>
          </a:p>
          <a:p>
            <a:pPr marL="350838" lvl="1" indent="-171450">
              <a:buFont typeface="Arial" panose="020B0604020202020204" pitchFamily="34" charset="0"/>
              <a:buChar char="•"/>
            </a:pPr>
            <a:r>
              <a:rPr lang="de-DE" dirty="0"/>
              <a:t>Zur Nutzung in einem lückenlosen Datenfluss</a:t>
            </a: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9A1BA0-036C-4B44-8F20-9C7226101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581128"/>
            <a:ext cx="7236296" cy="166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940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Online-Schulungen Ergebnisse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08" y="1527175"/>
            <a:ext cx="6830785" cy="4781550"/>
          </a:xfrm>
        </p:spPr>
      </p:pic>
    </p:spTree>
    <p:extLst>
      <p:ext uri="{BB962C8B-B14F-4D97-AF65-F5344CB8AC3E}">
        <p14:creationId xmlns:p14="http://schemas.microsoft.com/office/powerpoint/2010/main" val="322749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Online-Schulungen Ergebnisse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08" y="1527175"/>
            <a:ext cx="6830785" cy="4781550"/>
          </a:xfrm>
        </p:spPr>
      </p:pic>
    </p:spTree>
    <p:extLst>
      <p:ext uri="{BB962C8B-B14F-4D97-AF65-F5344CB8AC3E}">
        <p14:creationId xmlns:p14="http://schemas.microsoft.com/office/powerpoint/2010/main" val="45828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Online-Schulungen Ergebnisse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08" y="1527175"/>
            <a:ext cx="6830785" cy="4781550"/>
          </a:xfrm>
        </p:spPr>
      </p:pic>
    </p:spTree>
    <p:extLst>
      <p:ext uri="{BB962C8B-B14F-4D97-AF65-F5344CB8AC3E}">
        <p14:creationId xmlns:p14="http://schemas.microsoft.com/office/powerpoint/2010/main" val="206390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Online-Schulungen Ergebnisse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08" y="1527175"/>
            <a:ext cx="6830785" cy="4781550"/>
          </a:xfrm>
        </p:spPr>
      </p:pic>
    </p:spTree>
    <p:extLst>
      <p:ext uri="{BB962C8B-B14F-4D97-AF65-F5344CB8AC3E}">
        <p14:creationId xmlns:p14="http://schemas.microsoft.com/office/powerpoint/2010/main" val="40970427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Online-Schulungen Ergebnisse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08" y="1527175"/>
            <a:ext cx="6830785" cy="4781550"/>
          </a:xfrm>
        </p:spPr>
      </p:pic>
    </p:spTree>
    <p:extLst>
      <p:ext uri="{BB962C8B-B14F-4D97-AF65-F5344CB8AC3E}">
        <p14:creationId xmlns:p14="http://schemas.microsoft.com/office/powerpoint/2010/main" val="21849166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Online-Schulungen Ergebnisse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08" y="1527175"/>
            <a:ext cx="6830785" cy="4781550"/>
          </a:xfrm>
        </p:spPr>
      </p:pic>
    </p:spTree>
    <p:extLst>
      <p:ext uri="{BB962C8B-B14F-4D97-AF65-F5344CB8AC3E}">
        <p14:creationId xmlns:p14="http://schemas.microsoft.com/office/powerpoint/2010/main" val="11474765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Sprechstunden am ZDB-Stand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"</a:t>
            </a:r>
            <a:r>
              <a:rPr lang="de-DE" b="1" dirty="0"/>
              <a:t>Online-Schulungen der </a:t>
            </a:r>
            <a:r>
              <a:rPr lang="de-DE" b="1" dirty="0" smtClean="0"/>
              <a:t>ZDB</a:t>
            </a:r>
            <a:r>
              <a:rPr lang="de-DE" dirty="0" smtClean="0"/>
              <a:t>“ </a:t>
            </a:r>
            <a:r>
              <a:rPr lang="de-DE" dirty="0"/>
              <a:t>am Donnerstag, 25.05.2023 um 12:00 </a:t>
            </a:r>
            <a:r>
              <a:rPr lang="de-DE" dirty="0" smtClean="0"/>
              <a:t>Uhr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"</a:t>
            </a:r>
            <a:r>
              <a:rPr lang="de-DE" b="1" dirty="0"/>
              <a:t>Schnittstellen der ZDB:  OAI-PMH &amp; SRU</a:t>
            </a:r>
            <a:r>
              <a:rPr lang="de-DE" dirty="0"/>
              <a:t>" am Donnerstag, 25.05.2023 um 15:00 Uhr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06284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b="1" dirty="0" smtClean="0"/>
              <a:t>Vielen Dank für Ihre Aufmerksamkeit!</a:t>
            </a:r>
          </a:p>
          <a:p>
            <a:endParaRPr lang="de-DE" sz="2000" b="1" dirty="0"/>
          </a:p>
          <a:p>
            <a:endParaRPr lang="de-DE" sz="2000" b="1" dirty="0" smtClean="0"/>
          </a:p>
          <a:p>
            <a:endParaRPr lang="de-DE" sz="2000" b="1" dirty="0"/>
          </a:p>
          <a:p>
            <a:endParaRPr lang="de-DE" sz="2000" b="1" dirty="0" smtClean="0"/>
          </a:p>
          <a:p>
            <a:endParaRPr lang="de-DE" sz="2000" b="1" dirty="0"/>
          </a:p>
          <a:p>
            <a:endParaRPr lang="de-DE" sz="2000" b="1" dirty="0" smtClean="0"/>
          </a:p>
          <a:p>
            <a:endParaRPr lang="de-DE" sz="2000" b="1" dirty="0"/>
          </a:p>
          <a:p>
            <a:endParaRPr lang="de-DE" sz="2000" b="1" dirty="0" smtClean="0"/>
          </a:p>
          <a:p>
            <a:endParaRPr lang="de-DE" b="1" dirty="0"/>
          </a:p>
          <a:p>
            <a:endParaRPr lang="de-DE" b="1" dirty="0" smtClean="0"/>
          </a:p>
          <a:p>
            <a:endParaRPr lang="de-DE" b="1" dirty="0"/>
          </a:p>
          <a:p>
            <a:pPr algn="r"/>
            <a:endParaRPr lang="de-DE" b="1" dirty="0" smtClean="0"/>
          </a:p>
          <a:p>
            <a:pPr algn="r"/>
            <a:endParaRPr lang="de-DE" b="1" dirty="0" smtClean="0"/>
          </a:p>
          <a:p>
            <a:endParaRPr lang="de-DE" dirty="0"/>
          </a:p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b="1" dirty="0"/>
              <a:t/>
            </a:r>
            <a:br>
              <a:rPr lang="de-DE" b="1" dirty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333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C7B5FA-9F1D-4D43-BE0E-EE1994477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90" y="2133600"/>
            <a:ext cx="7921625" cy="647328"/>
          </a:xfrm>
        </p:spPr>
        <p:txBody>
          <a:bodyPr/>
          <a:lstStyle/>
          <a:p>
            <a:r>
              <a:rPr lang="de-DE" dirty="0" err="1"/>
              <a:t>GOKb</a:t>
            </a:r>
            <a:r>
              <a:rPr lang="de-DE" dirty="0"/>
              <a:t>-Community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A0F6170-3F8C-4974-BDC1-6A0FE60C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51" y="2924944"/>
            <a:ext cx="7921625" cy="1296666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Bibliotheken und Anbieter spielen Daten per KBART in die </a:t>
            </a:r>
            <a:r>
              <a:rPr lang="de-DE" sz="1600" dirty="0" err="1"/>
              <a:t>GOKb</a:t>
            </a:r>
            <a:r>
              <a:rPr lang="de-DE" sz="1600" dirty="0"/>
              <a:t> ein und kuratieren diese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gemeinsame Verwaltung des Daten-Pools der </a:t>
            </a:r>
            <a:r>
              <a:rPr lang="de-DE" sz="1600" dirty="0" err="1"/>
              <a:t>GOKb</a:t>
            </a:r>
            <a:endParaRPr lang="de-DE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Daten werden während der Einspielung geprüft und angereichert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Datenfehler werden erkannt, automatisch behoben oder als Prüfungsanfragen zur intellektuellen Nachbearbeitung aufbereitet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lebendige Community durch regelmäßigen Austausch (monatliche Info-Stunde) und individuelle Schulungen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4166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33A9D-7A84-4A70-9CFC-AFA2A14CF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90" y="2133600"/>
            <a:ext cx="7921625" cy="792162"/>
          </a:xfrm>
        </p:spPr>
        <p:txBody>
          <a:bodyPr/>
          <a:lstStyle/>
          <a:p>
            <a:r>
              <a:rPr lang="de-DE" dirty="0"/>
              <a:t>Stand &amp; Ausblick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C29D040-FDF9-4A7C-9B3D-F41D8E02B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185" y="2925762"/>
            <a:ext cx="7921625" cy="79216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Neuerungen in Release 1.4 (Dezember 2022) und 1.5 (April 2023)</a:t>
            </a:r>
          </a:p>
          <a:p>
            <a:pPr lvl="2"/>
            <a:r>
              <a:rPr lang="de-DE" dirty="0"/>
              <a:t>Neue Oberfläche zur Bearbeitung von Prüfanfragen</a:t>
            </a:r>
          </a:p>
          <a:p>
            <a:pPr lvl="2"/>
            <a:r>
              <a:rPr lang="de-DE" dirty="0"/>
              <a:t>Öffentlicher KBART-</a:t>
            </a:r>
            <a:r>
              <a:rPr lang="de-DE" dirty="0" err="1"/>
              <a:t>Validator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Ausblick</a:t>
            </a:r>
          </a:p>
          <a:p>
            <a:pPr lvl="2"/>
            <a:r>
              <a:rPr lang="de-DE" dirty="0"/>
              <a:t>Repräsentation der öffentlichen EZB-Kollektionen</a:t>
            </a:r>
          </a:p>
          <a:p>
            <a:pPr lvl="2"/>
            <a:r>
              <a:rPr lang="de-DE" dirty="0"/>
              <a:t>Integration der DDC-Klassifikation auf Paket- und Titelebene </a:t>
            </a:r>
          </a:p>
          <a:p>
            <a:pPr lvl="2"/>
            <a:r>
              <a:rPr lang="de-DE" dirty="0"/>
              <a:t>Automatisierte Rumpftitelaufnahme in der ZDB durch </a:t>
            </a:r>
            <a:r>
              <a:rPr lang="de-DE" dirty="0" err="1"/>
              <a:t>GOKb</a:t>
            </a:r>
            <a:r>
              <a:rPr lang="de-DE" dirty="0"/>
              <a:t>-Titel</a:t>
            </a:r>
          </a:p>
          <a:p>
            <a:pPr lvl="2"/>
            <a:r>
              <a:rPr lang="de-DE" dirty="0"/>
              <a:t>Bulk-Generierung von Paketen: Anlegen von mehreren Paketen en bloc, z.B. eines Anbieters</a:t>
            </a:r>
          </a:p>
          <a:p>
            <a:pPr lvl="2"/>
            <a:r>
              <a:rPr lang="de-DE" dirty="0"/>
              <a:t>Erweiterung des automatischer Imports auf FTP</a:t>
            </a:r>
          </a:p>
          <a:p>
            <a:pPr lvl="2"/>
            <a:r>
              <a:rPr lang="de-DE" dirty="0"/>
              <a:t>Integration des KBART-Phase-3-Standards (sobald veröffentlicht)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5213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2592A-C354-4C52-BA36-6003D90CE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https://lh3.googleusercontent.com/Y0MdO_QPEmGcUg2CvVTVoinZSRDjc11FxFAa4RQrVt40HG29F7IXtiL6YmRz4n37ch9ecSdwltuEm2V5xId-jK_CoTcQH9paCptph8ztS9WpF8N2cjSSkOvAKw1iGWp4aK8Imth--OBo6iAM8ow7Radhsg=s2048">
            <a:extLst>
              <a:ext uri="{FF2B5EF4-FFF2-40B4-BE49-F238E27FC236}">
                <a16:creationId xmlns:a16="http://schemas.microsoft.com/office/drawing/2014/main" id="{589C4113-E638-4FC9-B9D8-C0862D38C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6024"/>
            <a:ext cx="9144000" cy="516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29553"/>
      </p:ext>
    </p:extLst>
  </p:cSld>
  <p:clrMapOvr>
    <a:masterClrMapping/>
  </p:clrMapOvr>
</p:sld>
</file>

<file path=ppt/theme/theme1.xml><?xml version="1.0" encoding="utf-8"?>
<a:theme xmlns:a="http://schemas.openxmlformats.org/drawingml/2006/main" name="PPT-Vorlage-ZDB-2018">
  <a:themeElements>
    <a:clrScheme name="zdb">
      <a:dk1>
        <a:srgbClr val="3C3737"/>
      </a:dk1>
      <a:lt1>
        <a:sysClr val="window" lastClr="FFFFFF"/>
      </a:lt1>
      <a:dk2>
        <a:srgbClr val="C11D7F"/>
      </a:dk2>
      <a:lt2>
        <a:srgbClr val="F5F2F2"/>
      </a:lt2>
      <a:accent1>
        <a:srgbClr val="C6D9F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C3737"/>
      </a:hlink>
      <a:folHlink>
        <a:srgbClr val="3F0040"/>
      </a:folHlink>
    </a:clrScheme>
    <a:fontScheme name="zdb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SBB_PowerPoint_Vorlage 1">
        <a:dk1>
          <a:srgbClr val="000000"/>
        </a:dk1>
        <a:lt1>
          <a:srgbClr val="FFFFFF"/>
        </a:lt1>
        <a:dk2>
          <a:srgbClr val="464646"/>
        </a:dk2>
        <a:lt2>
          <a:srgbClr val="003B79"/>
        </a:lt2>
        <a:accent1>
          <a:srgbClr val="78787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EBEBE"/>
        </a:accent5>
        <a:accent6>
          <a:srgbClr val="878787"/>
        </a:accent6>
        <a:hlink>
          <a:srgbClr val="BEBEB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PPT-Vorlage-ZDB-2018</Template>
  <TotalTime>0</TotalTime>
  <Words>2549</Words>
  <Application>Microsoft Office PowerPoint</Application>
  <PresentationFormat>Bildschirmpräsentation (4:3)</PresentationFormat>
  <Paragraphs>460</Paragraphs>
  <Slides>67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67</vt:i4>
      </vt:variant>
    </vt:vector>
  </HeadingPairs>
  <TitlesOfParts>
    <vt:vector size="75" baseType="lpstr">
      <vt:lpstr>Arial</vt:lpstr>
      <vt:lpstr>Calibri</vt:lpstr>
      <vt:lpstr>Open Sans</vt:lpstr>
      <vt:lpstr>Symbol</vt:lpstr>
      <vt:lpstr>Verdana</vt:lpstr>
      <vt:lpstr>Wingdings</vt:lpstr>
      <vt:lpstr>PPT-Vorlage-ZDB-2018</vt:lpstr>
      <vt:lpstr>Benutzerdefiniertes Design</vt:lpstr>
      <vt:lpstr>ZDB-Anwendertreffen am 25. Mai 2023  BiblioCon in Hannover</vt:lpstr>
      <vt:lpstr>Herzlich willkommen zum ZDB-Anwendertreffen! Einführung</vt:lpstr>
      <vt:lpstr>Programm</vt:lpstr>
      <vt:lpstr>Die Global Open Knowledge Base (GOKb) - Aktuelles    </vt:lpstr>
      <vt:lpstr>Die GOKb ist… </vt:lpstr>
      <vt:lpstr>Ziel</vt:lpstr>
      <vt:lpstr>GOKb-Community</vt:lpstr>
      <vt:lpstr>Stand &amp; Ausblick</vt:lpstr>
      <vt:lpstr>PowerPoint-Präsentation</vt:lpstr>
      <vt:lpstr>Infos &amp; Kontakt</vt:lpstr>
      <vt:lpstr>Weitere GOKb Termine auf der BiblioCON </vt:lpstr>
      <vt:lpstr>EZB-ZDB-Kooperation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Neuladen der ZDB-Daten in den OCLC WorldCat </vt:lpstr>
      <vt:lpstr>WorldCat</vt:lpstr>
      <vt:lpstr>WorldCat Datenmanipulationen für die ZDB-Titeldaten  </vt:lpstr>
      <vt:lpstr>WorldCat Bestandsdaten-Anzeige im WorldCat, WorldCat Registry </vt:lpstr>
      <vt:lpstr>WorldCat Bestandsdaten-Anzeige im WorldCat, WorldCat Registry </vt:lpstr>
      <vt:lpstr>AG Systemlandschaft</vt:lpstr>
      <vt:lpstr>AG Systemlandschaft</vt:lpstr>
      <vt:lpstr>AG Systemlandschaft</vt:lpstr>
      <vt:lpstr>AG Systemlandschaft</vt:lpstr>
      <vt:lpstr>ZDB-Format: Zusammenlegung von PICA 7120 und 7140 / Anhang J / Datierung der aktuellen Veröffentlichungsangabe  </vt:lpstr>
      <vt:lpstr>Zusammenlegung 7120 und 7140</vt:lpstr>
      <vt:lpstr>Zusammenlegung 7120 und 7140</vt:lpstr>
      <vt:lpstr>Zusammenlegung von 7120 und 7140 </vt:lpstr>
      <vt:lpstr>Zusammenlegung von 7120 und 7140</vt:lpstr>
      <vt:lpstr>Zusammenlegung 7120 und 7140</vt:lpstr>
      <vt:lpstr>Zusammenlegung 7120 und 7140</vt:lpstr>
      <vt:lpstr>Anhang J</vt:lpstr>
      <vt:lpstr>Datierung der aktuellen Veröffentlichungsangabe</vt:lpstr>
      <vt:lpstr>Das Erschließungshandbuch – 3R-Projekt</vt:lpstr>
      <vt:lpstr> Der Standardisierungsausschuss (StA) hat die Fachgruppe Erschließung (FGE) beauftragt, ein Erschließungshandbuch für die Bibliotheken des DACH-Raums zu erstellen  Seit März 2020  Projekt 3R für DACH-Bibliotheken  Ziele: - Die erst 2015 eingeführte RDA-Regelwerkspraxis wird fortgeführt  Grundlage des Erschließungshandbuchs:  - Original Toolkit mit Link auf das neue Toolkit (Verzahnung)     </vt:lpstr>
      <vt:lpstr>    </vt:lpstr>
      <vt:lpstr>Online-Schulungen für ZDB-Neueinsteiger*innen</vt:lpstr>
      <vt:lpstr>Online-Schulungen</vt:lpstr>
      <vt:lpstr>Online-Schulungen Vorbereitung</vt:lpstr>
      <vt:lpstr>Online-Schulungen Bearbeitung</vt:lpstr>
      <vt:lpstr>Online-Schulungen Bearbeitung</vt:lpstr>
      <vt:lpstr>Online-Schulungen Bearbeitung</vt:lpstr>
      <vt:lpstr>Online-Schulungen Durchführung</vt:lpstr>
      <vt:lpstr>Online-Schulungen Durchführung</vt:lpstr>
      <vt:lpstr>Online-Schulungen Durchführung</vt:lpstr>
      <vt:lpstr>Online-Schulungen Durchführung</vt:lpstr>
      <vt:lpstr>Online-Schulungen Durchführung</vt:lpstr>
      <vt:lpstr>Online-Schulungen Ergebnisse </vt:lpstr>
      <vt:lpstr>Online-Schulungen Ergebnisse</vt:lpstr>
      <vt:lpstr>Online-Schulungen Ergebnisse</vt:lpstr>
      <vt:lpstr>Online-Schulungen Ergebnisse</vt:lpstr>
      <vt:lpstr>Online-Schulungen Ergebnisse</vt:lpstr>
      <vt:lpstr>Online-Schulungen Ergebnisse</vt:lpstr>
      <vt:lpstr>Online-Schulungen Ergebnisse</vt:lpstr>
      <vt:lpstr>Online-Schulungen Ergebnisse</vt:lpstr>
      <vt:lpstr>Online-Schulungen Ergebnisse</vt:lpstr>
      <vt:lpstr>Online-Schulungen Ergebnisse</vt:lpstr>
      <vt:lpstr>Sprechstunden am ZDB-Stand</vt:lpstr>
      <vt:lpstr>PowerPoint-Präsentation</vt:lpstr>
    </vt:vector>
  </TitlesOfParts>
  <Company>Stiftung Preussischer Kulturbesitz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Sewing, Silke</dc:creator>
  <cp:lastModifiedBy>Sewing, Silke</cp:lastModifiedBy>
  <cp:revision>282</cp:revision>
  <cp:lastPrinted>2022-05-16T14:02:21Z</cp:lastPrinted>
  <dcterms:created xsi:type="dcterms:W3CDTF">2018-05-30T09:45:48Z</dcterms:created>
  <dcterms:modified xsi:type="dcterms:W3CDTF">2023-05-22T10:44:59Z</dcterms:modified>
</cp:coreProperties>
</file>